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3.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 id="2147483936" r:id="rId5"/>
    <p:sldMasterId id="2147484010" r:id="rId6"/>
    <p:sldMasterId id="2147484085" r:id="rId7"/>
  </p:sldMasterIdLst>
  <p:notesMasterIdLst>
    <p:notesMasterId r:id="rId33"/>
  </p:notesMasterIdLst>
  <p:sldIdLst>
    <p:sldId id="1857" r:id="rId8"/>
    <p:sldId id="2145706657" r:id="rId9"/>
    <p:sldId id="2142532841" r:id="rId10"/>
    <p:sldId id="1858" r:id="rId11"/>
    <p:sldId id="2142532842" r:id="rId12"/>
    <p:sldId id="1893" r:id="rId13"/>
    <p:sldId id="2145706658" r:id="rId14"/>
    <p:sldId id="2076138508" r:id="rId15"/>
    <p:sldId id="2076138509" r:id="rId16"/>
    <p:sldId id="1879" r:id="rId17"/>
    <p:sldId id="1895" r:id="rId18"/>
    <p:sldId id="2076138505" r:id="rId19"/>
    <p:sldId id="2076138501" r:id="rId20"/>
    <p:sldId id="1885" r:id="rId21"/>
    <p:sldId id="2076138504" r:id="rId22"/>
    <p:sldId id="2076138510" r:id="rId23"/>
    <p:sldId id="2076138502" r:id="rId24"/>
    <p:sldId id="1897" r:id="rId25"/>
    <p:sldId id="2076138503" r:id="rId26"/>
    <p:sldId id="1898" r:id="rId27"/>
    <p:sldId id="1899" r:id="rId28"/>
    <p:sldId id="1900" r:id="rId29"/>
    <p:sldId id="1891" r:id="rId30"/>
    <p:sldId id="1892" r:id="rId31"/>
    <p:sldId id="153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st Option" id="{B4C71CD0-A354-4D26-8028-3E30D6607D4B}">
          <p14:sldIdLst>
            <p14:sldId id="1857"/>
            <p14:sldId id="2145706657"/>
            <p14:sldId id="2142532841"/>
            <p14:sldId id="1858"/>
            <p14:sldId id="2142532842"/>
            <p14:sldId id="1893"/>
            <p14:sldId id="2145706658"/>
            <p14:sldId id="2076138508"/>
            <p14:sldId id="2076138509"/>
            <p14:sldId id="1879"/>
            <p14:sldId id="1895"/>
            <p14:sldId id="2076138505"/>
            <p14:sldId id="2076138501"/>
            <p14:sldId id="1885"/>
            <p14:sldId id="2076138504"/>
            <p14:sldId id="2076138510"/>
            <p14:sldId id="2076138502"/>
            <p14:sldId id="1897"/>
            <p14:sldId id="2076138503"/>
            <p14:sldId id="1898"/>
            <p14:sldId id="1899"/>
            <p14:sldId id="1900"/>
            <p14:sldId id="1891"/>
            <p14:sldId id="1892"/>
            <p14:sldId id="15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Yack" initials="JY" lastIdx="5" clrIdx="0">
    <p:extLst>
      <p:ext uri="{19B8F6BF-5375-455C-9EA6-DF929625EA0E}">
        <p15:presenceInfo xmlns:p15="http://schemas.microsoft.com/office/powerpoint/2012/main" userId="Julie Ya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EAEAEA"/>
    <a:srgbClr val="262626"/>
    <a:srgbClr val="FFFFFF"/>
    <a:srgbClr val="0086D0"/>
    <a:srgbClr val="F2F2F2"/>
    <a:srgbClr val="191919"/>
    <a:srgbClr val="CD98D9"/>
    <a:srgbClr val="D59DE1"/>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985" autoAdjust="0"/>
  </p:normalViewPr>
  <p:slideViewPr>
    <p:cSldViewPr snapToGrid="0">
      <p:cViewPr varScale="1">
        <p:scale>
          <a:sx n="102" d="100"/>
          <a:sy n="102" d="100"/>
        </p:scale>
        <p:origin x="918"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78239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8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review instruction manual 00 for details.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94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set the stage for all of the lab content and morphs into the following slide in show mode</a:t>
            </a:r>
          </a:p>
          <a:p>
            <a:endParaRPr lang="en-US" dirty="0"/>
          </a:p>
          <a:p>
            <a:r>
              <a:rPr lang="en-US" dirty="0"/>
              <a:t>The first lab is centered around Accessing &amp; Preparing the data</a:t>
            </a:r>
          </a:p>
          <a:p>
            <a:r>
              <a:rPr lang="en-US" dirty="0"/>
              <a:t>Then we’ll cover Data modeling and </a:t>
            </a:r>
            <a:r>
              <a:rPr lang="en-US" dirty="0" err="1"/>
              <a:t>explortation</a:t>
            </a:r>
            <a:endParaRPr lang="en-US" dirty="0"/>
          </a:p>
          <a:p>
            <a:r>
              <a:rPr lang="en-US" dirty="0"/>
              <a:t>After lunch, we’ll look at the different ways we can visualize the data using PowerBI on different platforms</a:t>
            </a:r>
          </a:p>
          <a:p>
            <a:r>
              <a:rPr lang="en-US" dirty="0"/>
              <a:t>Lastly, in labs 4 and 5 we’ll review publishing, accessing, and building &amp; sharing dashboards</a:t>
            </a:r>
          </a:p>
        </p:txBody>
      </p:sp>
      <p:sp>
        <p:nvSpPr>
          <p:cNvPr id="4" name="Slide Number Placeholder 3"/>
          <p:cNvSpPr>
            <a:spLocks noGrp="1"/>
          </p:cNvSpPr>
          <p:nvPr>
            <p:ph type="sldNum" sz="quarter" idx="5"/>
          </p:nvPr>
        </p:nvSpPr>
        <p:spPr/>
        <p:txBody>
          <a:bodyPr/>
          <a:lstStyle/>
          <a:p>
            <a:fld id="{46878256-368D-4B68-97C3-0D0BD40CE838}" type="slidenum">
              <a:rPr lang="en-US" smtClean="0"/>
              <a:t>12</a:t>
            </a:fld>
            <a:endParaRPr lang="en-US"/>
          </a:p>
        </p:txBody>
      </p:sp>
    </p:spTree>
    <p:extLst>
      <p:ext uri="{BB962C8B-B14F-4D97-AF65-F5344CB8AC3E}">
        <p14:creationId xmlns:p14="http://schemas.microsoft.com/office/powerpoint/2010/main" val="151720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78256-368D-4B68-97C3-0D0BD40CE838}" type="slidenum">
              <a:rPr lang="en-US" smtClean="0"/>
              <a:t>13</a:t>
            </a:fld>
            <a:endParaRPr lang="en-US"/>
          </a:p>
        </p:txBody>
      </p:sp>
    </p:spTree>
    <p:extLst>
      <p:ext uri="{BB962C8B-B14F-4D97-AF65-F5344CB8AC3E}">
        <p14:creationId xmlns:p14="http://schemas.microsoft.com/office/powerpoint/2010/main" val="3073634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7699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78256-368D-4B68-97C3-0D0BD40CE838}" type="slidenum">
              <a:rPr lang="en-US" smtClean="0"/>
              <a:t>15</a:t>
            </a:fld>
            <a:endParaRPr lang="en-US"/>
          </a:p>
        </p:txBody>
      </p:sp>
    </p:spTree>
    <p:extLst>
      <p:ext uri="{BB962C8B-B14F-4D97-AF65-F5344CB8AC3E}">
        <p14:creationId xmlns:p14="http://schemas.microsoft.com/office/powerpoint/2010/main" val="12231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602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23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9939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22</a:t>
            </a:fld>
            <a:endParaRPr lang="en-US"/>
          </a:p>
        </p:txBody>
      </p:sp>
    </p:spTree>
    <p:extLst>
      <p:ext uri="{BB962C8B-B14F-4D97-AF65-F5344CB8AC3E}">
        <p14:creationId xmlns:p14="http://schemas.microsoft.com/office/powerpoint/2010/main" val="270479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0" i="0" u="none" strike="noStrike" baseline="0" dirty="0">
                <a:solidFill>
                  <a:srgbClr val="000000"/>
                </a:solidFill>
                <a:latin typeface="Segoe UI" panose="020B0502040204020203" pitchFamily="34" charset="0"/>
              </a:rPr>
              <a:t>Microsoft Power Platform is a product family that delivers innovative business solutions across one seamlessly integrated platform. </a:t>
            </a:r>
            <a:r>
              <a:rPr lang="en-US" dirty="0"/>
              <a:t>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citizen developers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b="0" i="0" u="none" strike="noStrike" baseline="0" dirty="0">
                <a:solidFill>
                  <a:srgbClr val="000000"/>
                </a:solidFill>
                <a:latin typeface="Segoe UI" panose="020B0502040204020203" pitchFamily="34" charset="0"/>
              </a:rPr>
              <a:t>Power BI, Power Apps, Power Automate and Power Virtual Agents allow any business to analyze &amp; visualize real-time business performance, quickly and easily build custom apps, automate workflows and integrate AI capabilities. Power Platform provides a low code interface for any user to quickly create custom apps while simultaneously providing robust tools for pro developers. This makes it possible to integrate innovative solutions across Azure, Modern Workplace, Dynamics 365 and standalone applications. At the intersection of these products lies digital transformation – giving the customer the power to innovate anywhere, while unlocking value everywhere. </a:t>
            </a: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b="0" i="0" u="none" strike="noStrike" baseline="0" dirty="0">
                <a:solidFill>
                  <a:srgbClr val="000000"/>
                </a:solidFill>
                <a:latin typeface="Segoe UI" panose="020B0502040204020203" pitchFamily="34" charset="0"/>
              </a:rPr>
              <a:t>=====</a:t>
            </a:r>
          </a:p>
          <a:p>
            <a:pPr marL="0" marR="0" lvl="0" indent="0" algn="l" defTabSz="932742" rtl="0" eaLnBrk="1" fontAlgn="auto" latinLnBrk="0" hangingPunct="1">
              <a:lnSpc>
                <a:spcPct val="10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340"/>
              </a:spcAft>
              <a:buClrTx/>
              <a:buSzTx/>
              <a:buFontTx/>
              <a:buNone/>
              <a:tabLst/>
              <a:defRPr/>
            </a:pPr>
            <a:endParaRPr lang="en-US" sz="9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7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https://forms.office.com/r/pvw9TuagbL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3/24/2023 12:20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4261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3/24/2023 12:20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33730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3/24/2023 12:20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Power Apps is the toolset for low-code app development.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baseline="0" dirty="0">
                <a:solidFill>
                  <a:srgbClr val="000000"/>
                </a:solidFill>
                <a:latin typeface="Segoe UI" panose="020B0502040204020203" pitchFamily="34" charset="0"/>
              </a:rPr>
              <a:t>There are three styles of applications; canvas, model-driven and portals. Power Apps canvas applications can also be embedded into SharePoint, Teams, Power BI and model-driven applications. Portals enable makers to build low-code, responsive websites which allow external users to interact with the data stored in </a:t>
            </a:r>
            <a:r>
              <a:rPr lang="en-US" sz="1200" b="0" i="0" u="none" strike="noStrike" baseline="0" dirty="0" err="1">
                <a:solidFill>
                  <a:srgbClr val="000000"/>
                </a:solidFill>
                <a:latin typeface="Segoe UI" panose="020B0502040204020203" pitchFamily="34" charset="0"/>
              </a:rPr>
              <a:t>Dataverse</a:t>
            </a:r>
            <a:r>
              <a:rPr lang="en-US" sz="1200" b="0" i="0" u="none" strike="noStrike" baseline="0" dirty="0">
                <a:solidFill>
                  <a:srgbClr val="000000"/>
                </a:solidFill>
                <a:latin typeface="Segoe UI" panose="020B0502040204020203" pitchFamily="34" charset="0"/>
              </a:rPr>
              <a:t>. </a:t>
            </a:r>
          </a:p>
          <a:p>
            <a:endParaRPr lang="en-US" dirty="0"/>
          </a:p>
          <a:p>
            <a:r>
              <a:rPr lang="en-US" sz="1200" b="1" i="0" u="none" strike="noStrike" baseline="0" dirty="0">
                <a:solidFill>
                  <a:srgbClr val="000000"/>
                </a:solidFill>
                <a:latin typeface="Segoe UI" panose="020B0502040204020203" pitchFamily="34" charset="0"/>
              </a:rPr>
              <a:t>Model-driven apps </a:t>
            </a:r>
            <a:r>
              <a:rPr lang="en-US" sz="1200" b="0" i="0" u="none" strike="noStrike" baseline="0" dirty="0">
                <a:solidFill>
                  <a:srgbClr val="000000"/>
                </a:solidFill>
                <a:latin typeface="Segoe UI" panose="020B0502040204020203" pitchFamily="34" charset="0"/>
              </a:rPr>
              <a:t>require a CDS database and are built on top of the data modeled in that database instance. Model-driven apps materialize views and detail screens based on the data structure. Model-driven apps are mobile friendly and in responsive layout out-of-the box and allow business process flow guidance, which in general leads to them being used for heavy data maintenance or backend operating teams </a:t>
            </a:r>
          </a:p>
          <a:p>
            <a:r>
              <a:rPr lang="en-US" sz="1200" b="1" i="0" u="none" strike="noStrike" baseline="0" dirty="0">
                <a:solidFill>
                  <a:srgbClr val="000000"/>
                </a:solidFill>
                <a:latin typeface="Segoe UI" panose="020B0502040204020203" pitchFamily="34" charset="0"/>
              </a:rPr>
              <a:t>Canvas apps </a:t>
            </a:r>
            <a:r>
              <a:rPr lang="en-US" sz="1200" b="0" i="0" u="none" strike="noStrike" baseline="0" dirty="0">
                <a:solidFill>
                  <a:srgbClr val="000000"/>
                </a:solidFill>
                <a:latin typeface="Segoe UI" panose="020B0502040204020203" pitchFamily="34" charset="0"/>
              </a:rPr>
              <a:t>on the other hand can be built with or without a CDS database. They use connectors to access data and services. Canvas apps can start from a blank screen like an artist’s canvas and the creator manually lays out each screen. This allows the creator to have complete control of placement of controls on the canvas. Therefore, in many use cases they are for pixel-perfect designed applications that for instance are used by field workers from their mobile devices. </a:t>
            </a:r>
          </a:p>
          <a:p>
            <a:r>
              <a:rPr lang="en-US" sz="1200" b="1" i="0" u="none" strike="noStrike" baseline="0" dirty="0">
                <a:solidFill>
                  <a:srgbClr val="000000"/>
                </a:solidFill>
                <a:latin typeface="Segoe UI" panose="020B0502040204020203" pitchFamily="34" charset="0"/>
              </a:rPr>
              <a:t>Power Apps portals </a:t>
            </a:r>
            <a:r>
              <a:rPr lang="en-US" sz="1200" b="0" i="0" u="none" strike="noStrike" baseline="0" dirty="0">
                <a:solidFill>
                  <a:srgbClr val="000000"/>
                </a:solidFill>
                <a:latin typeface="Segoe UI" panose="020B0502040204020203" pitchFamily="34" charset="0"/>
              </a:rPr>
              <a:t>are responsive websites that allow external users to interact with data stored in the CDS of the environment where the portal has been deployed. Allowing customers and partners to work with CDS data either anonymously or using commercial login providers including a variety of industry standard protocols like SAML2, OpenID Connect and WS-Fed. In order to use Power Apps portals a Common Data Service must be provisioned in the environment. </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770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Power Automate is an online workflow service that allows automating tasks across multiple services using connectors or UI automation.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r>
              <a:rPr lang="en-US" sz="1800" b="1" i="0" u="none" strike="noStrike" baseline="0" dirty="0">
                <a:solidFill>
                  <a:srgbClr val="000000"/>
                </a:solidFill>
                <a:latin typeface="Segoe UI" panose="020B0502040204020203" pitchFamily="34" charset="0"/>
              </a:rPr>
              <a:t>Power Automate flows </a:t>
            </a:r>
            <a:r>
              <a:rPr lang="en-US" sz="1800" b="0" i="0" u="none" strike="noStrike" baseline="0" dirty="0">
                <a:solidFill>
                  <a:srgbClr val="000000"/>
                </a:solidFill>
                <a:latin typeface="Segoe UI" panose="020B0502040204020203" pitchFamily="34" charset="0"/>
              </a:rPr>
              <a:t>are started when a triggering event occurs, there are three types of triggers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Automated (When an event occurs)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Scheduled (Recurrence)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Instant (Button click) </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Once triggered, the flow proceeds to execute the actions defined in the flow. Conditions are used to guide the flow to the proper actions. </a:t>
            </a:r>
          </a:p>
          <a:p>
            <a:endParaRPr lang="en-US" sz="1800" b="0" i="0" u="none" strike="noStrike" baseline="0" dirty="0">
              <a:solidFill>
                <a:srgbClr val="000000"/>
              </a:solidFill>
              <a:latin typeface="Segoe UI" panose="020B0502040204020203" pitchFamily="34" charset="0"/>
            </a:endParaRPr>
          </a:p>
          <a:p>
            <a:r>
              <a:rPr lang="en-US" sz="1800" b="1" i="0" u="none" strike="noStrike" baseline="0" dirty="0">
                <a:solidFill>
                  <a:srgbClr val="742774"/>
                </a:solidFill>
                <a:latin typeface="Segoe UI" panose="020B0502040204020203" pitchFamily="34" charset="0"/>
              </a:rPr>
              <a:t>Business process flows (BPF) </a:t>
            </a:r>
            <a:r>
              <a:rPr lang="en-US" sz="1800" b="0" i="0" u="none" strike="noStrike" baseline="0" dirty="0">
                <a:solidFill>
                  <a:srgbClr val="000000"/>
                </a:solidFill>
                <a:latin typeface="Segoe UI" panose="020B0502040204020203" pitchFamily="34" charset="0"/>
              </a:rPr>
              <a:t>can be used to guide a user through an interactive process.</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Power Automate Desktop – repetitive tasks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953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56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5953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12:20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57800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20673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165474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8722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2022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5949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086656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37766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0216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596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31744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60062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2261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7890753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4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0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17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1838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29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62959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8435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6286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dirty="0"/>
              <a:t>Click to edit Master title style</a:t>
            </a:r>
          </a:p>
        </p:txBody>
      </p:sp>
    </p:spTree>
    <p:extLst>
      <p:ext uri="{BB962C8B-B14F-4D97-AF65-F5344CB8AC3E}">
        <p14:creationId xmlns:p14="http://schemas.microsoft.com/office/powerpoint/2010/main" val="22736308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69861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693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749764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5524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0386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4122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8954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89044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79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6800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dirty="0"/>
              <a:t>Speaker name</a:t>
            </a:r>
          </a:p>
        </p:txBody>
      </p:sp>
    </p:spTree>
    <p:extLst>
      <p:ext uri="{BB962C8B-B14F-4D97-AF65-F5344CB8AC3E}">
        <p14:creationId xmlns:p14="http://schemas.microsoft.com/office/powerpoint/2010/main" val="989283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dirty="0"/>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63031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4534288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769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394099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23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54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07121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162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17943906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33732585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606792"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332328-F766-46A3-AACB-BC71B5B971AB}"/>
              </a:ext>
              <a:ext uri="{C183D7F6-B498-43B3-948B-1728B52AA6E4}">
                <adec:decorative xmlns:adec="http://schemas.microsoft.com/office/drawing/2017/decorative" val="1"/>
              </a:ext>
            </a:extLst>
          </p:cNvPr>
          <p:cNvSpPr/>
          <p:nvPr userDrawn="1"/>
        </p:nvSpPr>
        <p:spPr bwMode="auto">
          <a:xfrm>
            <a:off x="6402908"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540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4.16667E-6 -2.22222E-6 L 4.16667E-6 0.06227 " pathEditMode="relative" rAng="0" ptsTypes="AA">
                                      <p:cBhvr>
                                        <p:cTn id="9" dur="500" spd="-100000" fill="hold"/>
                                        <p:tgtEl>
                                          <p:spTgt spid="14"/>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3.54167E-6 -2.22222E-6 L 3.54167E-6 0.06227 " pathEditMode="relative" rAng="0" ptsTypes="AA">
                                      <p:cBhvr>
                                        <p:cTn id="14" dur="500" spd="-100000" fill="hold"/>
                                        <p:tgtEl>
                                          <p:spTgt spid="13"/>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3" grpId="0" animBg="1"/>
      <p:bldP spid="13"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306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564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0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dirty="0"/>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1519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056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dirty="0"/>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435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344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4252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3777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70569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244867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0046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9583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38102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306912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3401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77829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5471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31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029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952232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165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5706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3240390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01884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70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180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353580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20619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90843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1657693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710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904391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210602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58906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257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46560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97545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0628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06101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15931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3000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1765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78D3"/>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038857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marL="0" marR="0" lvl="0" indent="0" algn="ctr" defTabSz="91399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3" cy="1609608"/>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2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4015584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268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300" y="188149"/>
            <a:ext cx="9629469" cy="932731"/>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301" y="1216743"/>
            <a:ext cx="11172825" cy="1704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24/03/2023</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1" y="427704"/>
            <a:ext cx="1665340" cy="381989"/>
          </a:xfrm>
          <a:prstGeom prst="rect">
            <a:avLst/>
          </a:prstGeom>
        </p:spPr>
      </p:pic>
    </p:spTree>
    <p:extLst>
      <p:ext uri="{BB962C8B-B14F-4D97-AF65-F5344CB8AC3E}">
        <p14:creationId xmlns:p14="http://schemas.microsoft.com/office/powerpoint/2010/main" val="34461544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24/03/2023</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302369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8"/>
            <a:ext cx="11018520" cy="17045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73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8"/>
            <a:ext cx="11018520" cy="17045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3901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733342"/>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84679258"/>
      </p:ext>
    </p:extLst>
  </p:cSld>
  <p:clrMapOvr>
    <a:masterClrMapping/>
  </p:clrMapOvr>
  <p:transition spd="slow">
    <p:pu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066854"/>
            <a:ext cx="4167887" cy="1466684"/>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42327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7365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3789933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73334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861472"/>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383944"/>
      </p:ext>
    </p:extLst>
  </p:cSld>
  <p:clrMapOvr>
    <a:masterClrMapping/>
  </p:clrMapOvr>
  <p:transition spd="slow">
    <p:push/>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70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66487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AEAEA"/>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003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535050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660789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0278932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932846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28015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972332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780959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6267450" cy="29337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5438878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esentation Title scree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31298AE-8545-46CF-B0CC-FF913DA97DFA}"/>
              </a:ext>
            </a:extLst>
          </p:cNvPr>
          <p:cNvSpPr/>
          <p:nvPr userDrawn="1"/>
        </p:nvSpPr>
        <p:spPr bwMode="auto">
          <a:xfrm>
            <a:off x="0" y="3"/>
            <a:ext cx="11544738" cy="6857998"/>
          </a:xfrm>
          <a:custGeom>
            <a:avLst/>
            <a:gdLst>
              <a:gd name="connsiteX0" fmla="*/ 0 w 11544738"/>
              <a:gd name="connsiteY0" fmla="*/ 0 h 6857998"/>
              <a:gd name="connsiteX1" fmla="*/ 8115738 w 11544738"/>
              <a:gd name="connsiteY1" fmla="*/ 0 h 6857998"/>
              <a:gd name="connsiteX2" fmla="*/ 11544738 w 11544738"/>
              <a:gd name="connsiteY2" fmla="*/ 6857998 h 6857998"/>
              <a:gd name="connsiteX3" fmla="*/ 0 w 11544738"/>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544738" h="6857998">
                <a:moveTo>
                  <a:pt x="0" y="0"/>
                </a:moveTo>
                <a:lnTo>
                  <a:pt x="8115738" y="0"/>
                </a:lnTo>
                <a:lnTo>
                  <a:pt x="11544738" y="6857998"/>
                </a:lnTo>
                <a:lnTo>
                  <a:pt x="0" y="685799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a:extLst>
              <a:ext uri="{FF2B5EF4-FFF2-40B4-BE49-F238E27FC236}">
                <a16:creationId xmlns:a16="http://schemas.microsoft.com/office/drawing/2014/main" id="{1BDC90D9-3C8D-444D-83EC-CD8A5FC33FB1}"/>
              </a:ext>
            </a:extLst>
          </p:cNvPr>
          <p:cNvSpPr>
            <a:spLocks noGrp="1"/>
          </p:cNvSpPr>
          <p:nvPr>
            <p:ph type="body" sz="quarter" idx="10" hasCustomPrompt="1"/>
          </p:nvPr>
        </p:nvSpPr>
        <p:spPr>
          <a:xfrm>
            <a:off x="304800" y="2905011"/>
            <a:ext cx="9303657" cy="1047979"/>
          </a:xfrm>
          <a:prstGeom prst="rect">
            <a:avLst/>
          </a:prstGeom>
        </p:spPr>
        <p:txBody>
          <a:bodyPr rIns="0"/>
          <a:lstStyle>
            <a:lvl1pPr marL="0" indent="0">
              <a:lnSpc>
                <a:spcPct val="85000"/>
              </a:lnSpc>
              <a:buNone/>
              <a:defRPr sz="6600">
                <a:solidFill>
                  <a:srgbClr val="191919"/>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grpSp>
        <p:nvGrpSpPr>
          <p:cNvPr id="2" name="Group 1">
            <a:extLst>
              <a:ext uri="{FF2B5EF4-FFF2-40B4-BE49-F238E27FC236}">
                <a16:creationId xmlns:a16="http://schemas.microsoft.com/office/drawing/2014/main" id="{693CABF6-6C23-45CB-A82B-5778552FEA40}"/>
              </a:ext>
            </a:extLst>
          </p:cNvPr>
          <p:cNvGrpSpPr/>
          <p:nvPr userDrawn="1"/>
        </p:nvGrpSpPr>
        <p:grpSpPr>
          <a:xfrm>
            <a:off x="8432904" y="-1"/>
            <a:ext cx="3759097" cy="6937827"/>
            <a:chOff x="8432904" y="-1"/>
            <a:chExt cx="3759097" cy="6937827"/>
          </a:xfrm>
        </p:grpSpPr>
        <p:sp>
          <p:nvSpPr>
            <p:cNvPr id="12" name="Freeform: Shape 11">
              <a:extLst>
                <a:ext uri="{FF2B5EF4-FFF2-40B4-BE49-F238E27FC236}">
                  <a16:creationId xmlns:a16="http://schemas.microsoft.com/office/drawing/2014/main" id="{A0F3375A-EA0A-4B6C-B416-32323977D957}"/>
                </a:ext>
              </a:extLst>
            </p:cNvPr>
            <p:cNvSpPr/>
            <p:nvPr userDrawn="1"/>
          </p:nvSpPr>
          <p:spPr bwMode="auto">
            <a:xfrm>
              <a:off x="8432904" y="0"/>
              <a:ext cx="3759096" cy="6858001"/>
            </a:xfrm>
            <a:custGeom>
              <a:avLst/>
              <a:gdLst>
                <a:gd name="connsiteX0" fmla="*/ 0 w 3759096"/>
                <a:gd name="connsiteY0" fmla="*/ 0 h 6858001"/>
                <a:gd name="connsiteX1" fmla="*/ 3759096 w 3759096"/>
                <a:gd name="connsiteY1" fmla="*/ 0 h 6858001"/>
                <a:gd name="connsiteX2" fmla="*/ 3759096 w 3759096"/>
                <a:gd name="connsiteY2" fmla="*/ 6858001 h 6858001"/>
                <a:gd name="connsiteX3" fmla="*/ 3429001 w 375909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759096" h="6858001">
                  <a:moveTo>
                    <a:pt x="0" y="0"/>
                  </a:moveTo>
                  <a:lnTo>
                    <a:pt x="3759096" y="0"/>
                  </a:lnTo>
                  <a:lnTo>
                    <a:pt x="3759096" y="6858001"/>
                  </a:lnTo>
                  <a:lnTo>
                    <a:pt x="3429001" y="6858001"/>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6159FBF1-5535-4F07-9EA4-B3AD92347DAC}"/>
                </a:ext>
              </a:extLst>
            </p:cNvPr>
            <p:cNvSpPr/>
            <p:nvPr userDrawn="1"/>
          </p:nvSpPr>
          <p:spPr bwMode="auto">
            <a:xfrm>
              <a:off x="8957778" y="0"/>
              <a:ext cx="3234223" cy="6468445"/>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9C444AE6-1522-4D98-AA61-02A512E0D02F}"/>
                </a:ext>
              </a:extLst>
            </p:cNvPr>
            <p:cNvSpPr/>
            <p:nvPr userDrawn="1"/>
          </p:nvSpPr>
          <p:spPr bwMode="auto">
            <a:xfrm>
              <a:off x="8723087" y="-1"/>
              <a:ext cx="3468914" cy="6937827"/>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888EC89-0244-4561-8EBA-BA3963BDE696}"/>
                </a:ext>
              </a:extLst>
            </p:cNvPr>
            <p:cNvSpPr/>
            <p:nvPr userDrawn="1"/>
          </p:nvSpPr>
          <p:spPr bwMode="auto">
            <a:xfrm>
              <a:off x="9419773" y="-1"/>
              <a:ext cx="2772226" cy="5544452"/>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descr="A picture containing drawing&#10;&#10;Description automatically generated">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spTree>
    <p:extLst>
      <p:ext uri="{BB962C8B-B14F-4D97-AF65-F5344CB8AC3E}">
        <p14:creationId xmlns:p14="http://schemas.microsoft.com/office/powerpoint/2010/main" val="17866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14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32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04800" y="6432778"/>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mn-lt"/>
                <a:cs typeface="Segoe UI" pitchFamily="34" charset="0"/>
              </a:rPr>
              <a:t>© Copyright Microsoft Corporation. All rights reserved. </a:t>
            </a:r>
          </a:p>
        </p:txBody>
      </p:sp>
      <p:grpSp>
        <p:nvGrpSpPr>
          <p:cNvPr id="28" name="Group 27">
            <a:extLst>
              <a:ext uri="{FF2B5EF4-FFF2-40B4-BE49-F238E27FC236}">
                <a16:creationId xmlns:a16="http://schemas.microsoft.com/office/drawing/2014/main" id="{BE5376D9-F628-4247-8C66-12BE3FADD920}"/>
              </a:ext>
            </a:extLst>
          </p:cNvPr>
          <p:cNvGrpSpPr/>
          <p:nvPr userDrawn="1"/>
        </p:nvGrpSpPr>
        <p:grpSpPr>
          <a:xfrm>
            <a:off x="9067446" y="-403294"/>
            <a:ext cx="3987936" cy="5235436"/>
            <a:chOff x="9067446" y="-403294"/>
            <a:chExt cx="3987936" cy="5235436"/>
          </a:xfrm>
        </p:grpSpPr>
        <p:sp>
          <p:nvSpPr>
            <p:cNvPr id="23" name="Freeform: Shape 22">
              <a:extLst>
                <a:ext uri="{FF2B5EF4-FFF2-40B4-BE49-F238E27FC236}">
                  <a16:creationId xmlns:a16="http://schemas.microsoft.com/office/drawing/2014/main" id="{5A733E21-AA43-4D79-A26D-7092B7D959B7}"/>
                </a:ext>
              </a:extLst>
            </p:cNvPr>
            <p:cNvSpPr/>
            <p:nvPr userDrawn="1"/>
          </p:nvSpPr>
          <p:spPr bwMode="auto">
            <a:xfrm rot="20906540">
              <a:off x="9067446" y="-403294"/>
              <a:ext cx="3495972" cy="5235436"/>
            </a:xfrm>
            <a:custGeom>
              <a:avLst/>
              <a:gdLst>
                <a:gd name="connsiteX0" fmla="*/ 0 w 3495972"/>
                <a:gd name="connsiteY0" fmla="*/ 0 h 5235436"/>
                <a:gd name="connsiteX1" fmla="*/ 3495972 w 3495972"/>
                <a:gd name="connsiteY1" fmla="*/ 714929 h 5235436"/>
                <a:gd name="connsiteX2" fmla="*/ 3495972 w 3495972"/>
                <a:gd name="connsiteY2" fmla="*/ 940807 h 5235436"/>
                <a:gd name="connsiteX3" fmla="*/ 2617718 w 3495972"/>
                <a:gd name="connsiteY3" fmla="*/ 5235436 h 5235436"/>
              </a:gdLst>
              <a:ahLst/>
              <a:cxnLst>
                <a:cxn ang="0">
                  <a:pos x="connsiteX0" y="connsiteY0"/>
                </a:cxn>
                <a:cxn ang="0">
                  <a:pos x="connsiteX1" y="connsiteY1"/>
                </a:cxn>
                <a:cxn ang="0">
                  <a:pos x="connsiteX2" y="connsiteY2"/>
                </a:cxn>
                <a:cxn ang="0">
                  <a:pos x="connsiteX3" y="connsiteY3"/>
                </a:cxn>
              </a:cxnLst>
              <a:rect l="l" t="t" r="r" b="b"/>
              <a:pathLst>
                <a:path w="3495972" h="5235436">
                  <a:moveTo>
                    <a:pt x="0" y="0"/>
                  </a:moveTo>
                  <a:lnTo>
                    <a:pt x="3495972" y="714929"/>
                  </a:lnTo>
                  <a:lnTo>
                    <a:pt x="3495972" y="940807"/>
                  </a:lnTo>
                  <a:lnTo>
                    <a:pt x="2617718" y="5235436"/>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314DBE8D-35D6-4360-8628-41E3DFEF77E8}"/>
                </a:ext>
              </a:extLst>
            </p:cNvPr>
            <p:cNvSpPr/>
            <p:nvPr userDrawn="1"/>
          </p:nvSpPr>
          <p:spPr bwMode="auto">
            <a:xfrm rot="20906540">
              <a:off x="9315545" y="-363544"/>
              <a:ext cx="3141106" cy="4821054"/>
            </a:xfrm>
            <a:custGeom>
              <a:avLst/>
              <a:gdLst>
                <a:gd name="connsiteX0" fmla="*/ 0 w 3141106"/>
                <a:gd name="connsiteY0" fmla="*/ 0 h 4821054"/>
                <a:gd name="connsiteX1" fmla="*/ 3141106 w 3141106"/>
                <a:gd name="connsiteY1" fmla="*/ 642358 h 4821054"/>
                <a:gd name="connsiteX2" fmla="*/ 3141106 w 3141106"/>
                <a:gd name="connsiteY2" fmla="*/ 1248556 h 4821054"/>
                <a:gd name="connsiteX3" fmla="*/ 2410528 w 3141106"/>
                <a:gd name="connsiteY3" fmla="*/ 4821054 h 4821054"/>
              </a:gdLst>
              <a:ahLst/>
              <a:cxnLst>
                <a:cxn ang="0">
                  <a:pos x="connsiteX0" y="connsiteY0"/>
                </a:cxn>
                <a:cxn ang="0">
                  <a:pos x="connsiteX1" y="connsiteY1"/>
                </a:cxn>
                <a:cxn ang="0">
                  <a:pos x="connsiteX2" y="connsiteY2"/>
                </a:cxn>
                <a:cxn ang="0">
                  <a:pos x="connsiteX3" y="connsiteY3"/>
                </a:cxn>
              </a:cxnLst>
              <a:rect l="l" t="t" r="r" b="b"/>
              <a:pathLst>
                <a:path w="3141106" h="4821054">
                  <a:moveTo>
                    <a:pt x="0" y="0"/>
                  </a:moveTo>
                  <a:lnTo>
                    <a:pt x="3141106" y="642358"/>
                  </a:lnTo>
                  <a:lnTo>
                    <a:pt x="3141106" y="1248556"/>
                  </a:lnTo>
                  <a:lnTo>
                    <a:pt x="2410528" y="4821054"/>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614C87DB-DB3A-4CED-A3FB-336E9B4A8E76}"/>
                </a:ext>
              </a:extLst>
            </p:cNvPr>
            <p:cNvSpPr/>
            <p:nvPr userDrawn="1"/>
          </p:nvSpPr>
          <p:spPr bwMode="auto">
            <a:xfrm rot="20906540">
              <a:off x="9446742" y="-332588"/>
              <a:ext cx="2854102" cy="4603633"/>
            </a:xfrm>
            <a:custGeom>
              <a:avLst/>
              <a:gdLst>
                <a:gd name="connsiteX0" fmla="*/ 0 w 2854102"/>
                <a:gd name="connsiteY0" fmla="*/ 0 h 4603633"/>
                <a:gd name="connsiteX1" fmla="*/ 2854102 w 2854102"/>
                <a:gd name="connsiteY1" fmla="*/ 583666 h 4603633"/>
                <a:gd name="connsiteX2" fmla="*/ 2854102 w 2854102"/>
                <a:gd name="connsiteY2" fmla="*/ 1902983 h 4603633"/>
                <a:gd name="connsiteX3" fmla="*/ 2301817 w 2854102"/>
                <a:gd name="connsiteY3" fmla="*/ 4603633 h 4603633"/>
              </a:gdLst>
              <a:ahLst/>
              <a:cxnLst>
                <a:cxn ang="0">
                  <a:pos x="connsiteX0" y="connsiteY0"/>
                </a:cxn>
                <a:cxn ang="0">
                  <a:pos x="connsiteX1" y="connsiteY1"/>
                </a:cxn>
                <a:cxn ang="0">
                  <a:pos x="connsiteX2" y="connsiteY2"/>
                </a:cxn>
                <a:cxn ang="0">
                  <a:pos x="connsiteX3" y="connsiteY3"/>
                </a:cxn>
              </a:cxnLst>
              <a:rect l="l" t="t" r="r" b="b"/>
              <a:pathLst>
                <a:path w="2854102" h="4603633">
                  <a:moveTo>
                    <a:pt x="0" y="0"/>
                  </a:moveTo>
                  <a:lnTo>
                    <a:pt x="2854102" y="583666"/>
                  </a:lnTo>
                  <a:lnTo>
                    <a:pt x="2854102" y="1902983"/>
                  </a:lnTo>
                  <a:lnTo>
                    <a:pt x="2301817" y="4603633"/>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EAFE63A2-F6AB-425A-A093-9254560E3E44}"/>
                </a:ext>
              </a:extLst>
            </p:cNvPr>
            <p:cNvSpPr/>
            <p:nvPr userDrawn="1"/>
          </p:nvSpPr>
          <p:spPr bwMode="auto">
            <a:xfrm rot="20906540">
              <a:off x="9691446" y="-379368"/>
              <a:ext cx="3363936" cy="4180149"/>
            </a:xfrm>
            <a:custGeom>
              <a:avLst/>
              <a:gdLst>
                <a:gd name="connsiteX0" fmla="*/ 3274397 w 3363936"/>
                <a:gd name="connsiteY0" fmla="*/ 669616 h 4180149"/>
                <a:gd name="connsiteX1" fmla="*/ 3363936 w 3363936"/>
                <a:gd name="connsiteY1" fmla="*/ 687927 h 4180149"/>
                <a:gd name="connsiteX2" fmla="*/ 3363936 w 3363936"/>
                <a:gd name="connsiteY2" fmla="*/ 687927 h 4180149"/>
                <a:gd name="connsiteX3" fmla="*/ 0 w 3363936"/>
                <a:gd name="connsiteY3" fmla="*/ 0 h 4180149"/>
                <a:gd name="connsiteX4" fmla="*/ 2826703 w 3363936"/>
                <a:gd name="connsiteY4" fmla="*/ 578063 h 4180149"/>
                <a:gd name="connsiteX5" fmla="*/ 2090074 w 3363936"/>
                <a:gd name="connsiteY5" fmla="*/ 4180149 h 418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936" h="4180149">
                  <a:moveTo>
                    <a:pt x="3274397" y="669616"/>
                  </a:moveTo>
                  <a:lnTo>
                    <a:pt x="3363936" y="687927"/>
                  </a:lnTo>
                  <a:lnTo>
                    <a:pt x="3363936" y="687927"/>
                  </a:lnTo>
                  <a:close/>
                  <a:moveTo>
                    <a:pt x="0" y="0"/>
                  </a:moveTo>
                  <a:lnTo>
                    <a:pt x="2826703" y="578063"/>
                  </a:lnTo>
                  <a:lnTo>
                    <a:pt x="2090074" y="4180149"/>
                  </a:lnTo>
                  <a:close/>
                </a:path>
              </a:pathLst>
            </a:custGeom>
            <a:solidFill>
              <a:srgbClr val="EAEAEA"/>
            </a:solidFill>
            <a:ln>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descr="A picture containing drawing&#10;&#10;Description automatically generated">
            <a:extLst>
              <a:ext uri="{FF2B5EF4-FFF2-40B4-BE49-F238E27FC236}">
                <a16:creationId xmlns:a16="http://schemas.microsoft.com/office/drawing/2014/main" id="{6E9F3596-5FAB-4903-AFA6-334D4BFC37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7180" y="294640"/>
            <a:ext cx="2997420" cy="302132"/>
          </a:xfrm>
          <a:prstGeom prst="rect">
            <a:avLst/>
          </a:prstGeom>
        </p:spPr>
      </p:pic>
      <p:sp>
        <p:nvSpPr>
          <p:cNvPr id="3" name="Title 2">
            <a:extLst>
              <a:ext uri="{FF2B5EF4-FFF2-40B4-BE49-F238E27FC236}">
                <a16:creationId xmlns:a16="http://schemas.microsoft.com/office/drawing/2014/main" id="{E784EF8B-FCC6-4EF0-B059-A1C994F41BFE}"/>
              </a:ext>
            </a:extLst>
          </p:cNvPr>
          <p:cNvSpPr>
            <a:spLocks noGrp="1"/>
          </p:cNvSpPr>
          <p:nvPr>
            <p:ph type="title"/>
          </p:nvPr>
        </p:nvSpPr>
        <p:spPr>
          <a:xfrm>
            <a:off x="304800" y="-580571"/>
            <a:ext cx="11586711" cy="472128"/>
          </a:xfrm>
        </p:spPr>
        <p:txBody>
          <a:bodyPr anchor="ctr"/>
          <a:lstStyle>
            <a:lvl1pPr>
              <a:defRPr sz="1800">
                <a:solidFill>
                  <a:schemeClr val="tx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424437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88490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410037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2299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664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29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76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1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84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191919"/>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grpSp>
        <p:nvGrpSpPr>
          <p:cNvPr id="7" name="Group 6">
            <a:extLst>
              <a:ext uri="{FF2B5EF4-FFF2-40B4-BE49-F238E27FC236}">
                <a16:creationId xmlns:a16="http://schemas.microsoft.com/office/drawing/2014/main" id="{5BAB8F90-D3FB-4117-A8AC-FD4BA84FC5FD}"/>
              </a:ext>
            </a:extLst>
          </p:cNvPr>
          <p:cNvGrpSpPr/>
          <p:nvPr userDrawn="1"/>
        </p:nvGrpSpPr>
        <p:grpSpPr>
          <a:xfrm>
            <a:off x="301625" y="300331"/>
            <a:ext cx="1366439" cy="292608"/>
            <a:chOff x="584200" y="586081"/>
            <a:chExt cx="1366439" cy="292608"/>
          </a:xfrm>
        </p:grpSpPr>
        <p:pic>
          <p:nvPicPr>
            <p:cNvPr id="8" name="MS logo gray - EMF" descr="Microsoft logo, gray text version">
              <a:extLst>
                <a:ext uri="{FF2B5EF4-FFF2-40B4-BE49-F238E27FC236}">
                  <a16:creationId xmlns:a16="http://schemas.microsoft.com/office/drawing/2014/main" id="{FFB34C14-D7F5-43B6-B62E-B7DB98EF2BB6}"/>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25733"/>
            <a:stretch/>
          </p:blipFill>
          <p:spPr bwMode="black">
            <a:xfrm>
              <a:off x="935830" y="586081"/>
              <a:ext cx="1014809" cy="292608"/>
            </a:xfrm>
            <a:prstGeom prst="rect">
              <a:avLst/>
            </a:prstGeom>
          </p:spPr>
        </p:pic>
        <p:pic>
          <p:nvPicPr>
            <p:cNvPr id="11" name="MS logo gray - EMF" descr="Microsoft logo, gray text version">
              <a:extLst>
                <a:ext uri="{FF2B5EF4-FFF2-40B4-BE49-F238E27FC236}">
                  <a16:creationId xmlns:a16="http://schemas.microsoft.com/office/drawing/2014/main" id="{8D24DCC6-CA2B-4A84-84EF-6070BA63F2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5661"/>
            <a:stretch/>
          </p:blipFill>
          <p:spPr bwMode="black">
            <a:xfrm>
              <a:off x="584200" y="586081"/>
              <a:ext cx="332581" cy="292608"/>
            </a:xfrm>
            <a:prstGeom prst="rect">
              <a:avLst/>
            </a:prstGeom>
          </p:spPr>
        </p:pic>
      </p:grpSp>
      <p:sp>
        <p:nvSpPr>
          <p:cNvPr id="12" name="Freeform: Shape 11">
            <a:extLst>
              <a:ext uri="{FF2B5EF4-FFF2-40B4-BE49-F238E27FC236}">
                <a16:creationId xmlns:a16="http://schemas.microsoft.com/office/drawing/2014/main" id="{353668D4-0EC9-4663-97CF-5654D0E2BB4F}"/>
              </a:ext>
            </a:extLst>
          </p:cNvPr>
          <p:cNvSpPr/>
          <p:nvPr userDrawn="1"/>
        </p:nvSpPr>
        <p:spPr bwMode="auto">
          <a:xfrm>
            <a:off x="9855199" y="1"/>
            <a:ext cx="2336800" cy="5783944"/>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E77FA5EF-7D3F-4029-B931-6BF7C834C4BC}"/>
              </a:ext>
            </a:extLst>
          </p:cNvPr>
          <p:cNvSpPr/>
          <p:nvPr userDrawn="1"/>
        </p:nvSpPr>
        <p:spPr bwMode="auto">
          <a:xfrm>
            <a:off x="10085912" y="1"/>
            <a:ext cx="2106087" cy="5212895"/>
          </a:xfrm>
          <a:custGeom>
            <a:avLst/>
            <a:gdLst>
              <a:gd name="connsiteX0" fmla="*/ 0 w 2914908"/>
              <a:gd name="connsiteY0" fmla="*/ 0 h 5829815"/>
              <a:gd name="connsiteX1" fmla="*/ 2914908 w 2914908"/>
              <a:gd name="connsiteY1" fmla="*/ 0 h 5829815"/>
              <a:gd name="connsiteX2" fmla="*/ 2914908 w 2914908"/>
              <a:gd name="connsiteY2" fmla="*/ 5829815 h 5829815"/>
            </a:gdLst>
            <a:ahLst/>
            <a:cxnLst>
              <a:cxn ang="0">
                <a:pos x="connsiteX0" y="connsiteY0"/>
              </a:cxn>
              <a:cxn ang="0">
                <a:pos x="connsiteX1" y="connsiteY1"/>
              </a:cxn>
              <a:cxn ang="0">
                <a:pos x="connsiteX2" y="connsiteY2"/>
              </a:cxn>
            </a:cxnLst>
            <a:rect l="l" t="t" r="r" b="b"/>
            <a:pathLst>
              <a:path w="2914908" h="5829815">
                <a:moveTo>
                  <a:pt x="0" y="0"/>
                </a:moveTo>
                <a:lnTo>
                  <a:pt x="2914908" y="0"/>
                </a:lnTo>
                <a:lnTo>
                  <a:pt x="2914908" y="5829815"/>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FA134B34-0AA4-4D29-BD5F-C692B4755F2A}"/>
              </a:ext>
            </a:extLst>
          </p:cNvPr>
          <p:cNvSpPr/>
          <p:nvPr userDrawn="1"/>
        </p:nvSpPr>
        <p:spPr bwMode="auto">
          <a:xfrm>
            <a:off x="10189002" y="0"/>
            <a:ext cx="2002996" cy="4957729"/>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B6D952E4-9E19-4325-9F2F-DAAA8006CE5B}"/>
              </a:ext>
            </a:extLst>
          </p:cNvPr>
          <p:cNvCxnSpPr/>
          <p:nvPr userDrawn="1"/>
        </p:nvCxnSpPr>
        <p:spPr>
          <a:xfrm>
            <a:off x="9448800" y="-101600"/>
            <a:ext cx="1270000" cy="313159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68D090-B799-457F-AB9C-3E81D512D075}"/>
              </a:ext>
            </a:extLst>
          </p:cNvPr>
          <p:cNvCxnSpPr/>
          <p:nvPr userDrawn="1"/>
        </p:nvCxnSpPr>
        <p:spPr>
          <a:xfrm>
            <a:off x="10578367" y="2182902"/>
            <a:ext cx="1270000" cy="3131595"/>
          </a:xfrm>
          <a:prstGeom prst="line">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4301D9-BB0D-4CCB-80D8-E30463BC9972}"/>
              </a:ext>
            </a:extLst>
          </p:cNvPr>
          <p:cNvCxnSpPr>
            <a:cxnSpLocks/>
          </p:cNvCxnSpPr>
          <p:nvPr userDrawn="1"/>
        </p:nvCxnSpPr>
        <p:spPr>
          <a:xfrm>
            <a:off x="10072008" y="-751980"/>
            <a:ext cx="807717" cy="2014296"/>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9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509142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6196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1801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6727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20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83633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3319311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0692257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214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86444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pic>
        <p:nvPicPr>
          <p:cNvPr id="13" name="MS logo gray - EMF" descr="Microsoft logo, gray text version">
            <a:extLst>
              <a:ext uri="{FF2B5EF4-FFF2-40B4-BE49-F238E27FC236}">
                <a16:creationId xmlns:a16="http://schemas.microsoft.com/office/drawing/2014/main" id="{D70DE4D9-7154-44B7-AEBD-61AE929119EB}"/>
              </a:ext>
            </a:extLst>
          </p:cNvPr>
          <p:cNvPicPr>
            <a:picLocks noChangeAspect="1"/>
          </p:cNvPicPr>
          <p:nvPr userDrawn="1"/>
        </p:nvPicPr>
        <p:blipFill>
          <a:blip r:embed="rId2"/>
          <a:stretch>
            <a:fillRect/>
          </a:stretch>
        </p:blipFill>
        <p:spPr bwMode="black">
          <a:xfrm>
            <a:off x="304800" y="304800"/>
            <a:ext cx="1366440" cy="292608"/>
          </a:xfrm>
          <a:prstGeom prst="rect">
            <a:avLst/>
          </a:prstGeom>
        </p:spPr>
      </p:pic>
    </p:spTree>
    <p:extLst>
      <p:ext uri="{BB962C8B-B14F-4D97-AF65-F5344CB8AC3E}">
        <p14:creationId xmlns:p14="http://schemas.microsoft.com/office/powerpoint/2010/main" val="226477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94084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1537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91397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80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70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78718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34171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751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548028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85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117050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47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41297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29883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892126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453792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31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0704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62083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536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3436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98021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978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767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50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1913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0850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1060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0242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60214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188687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39871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8849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2923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96231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870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70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410842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6516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1332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73307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84861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1058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46983729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111679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51879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4384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88336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66669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8807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30212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78522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5014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38705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16" Type="http://schemas.openxmlformats.org/officeDocument/2006/relationships/slideLayout" Target="../slideLayouts/slideLayout4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66" Type="http://schemas.openxmlformats.org/officeDocument/2006/relationships/slideLayout" Target="../slideLayouts/slideLayout97.xml"/><Relationship Id="rId74" Type="http://schemas.openxmlformats.org/officeDocument/2006/relationships/theme" Target="../theme/theme2.xml"/><Relationship Id="rId5" Type="http://schemas.openxmlformats.org/officeDocument/2006/relationships/slideLayout" Target="../slideLayouts/slideLayout36.xml"/><Relationship Id="rId61" Type="http://schemas.openxmlformats.org/officeDocument/2006/relationships/slideLayout" Target="../slideLayouts/slideLayout92.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56" Type="http://schemas.openxmlformats.org/officeDocument/2006/relationships/slideLayout" Target="../slideLayouts/slideLayout87.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77" Type="http://schemas.openxmlformats.org/officeDocument/2006/relationships/image" Target="../media/image24.emf"/><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slideLayout" Target="../slideLayouts/slideLayout101.xml"/><Relationship Id="rId75" Type="http://schemas.openxmlformats.org/officeDocument/2006/relationships/image" Target="../media/image2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73" Type="http://schemas.openxmlformats.org/officeDocument/2006/relationships/slideLayout" Target="../slideLayouts/slideLayout10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image" Target="../media/image23.svg"/><Relationship Id="rId7" Type="http://schemas.openxmlformats.org/officeDocument/2006/relationships/slideLayout" Target="../slideLayouts/slideLayout38.xml"/><Relationship Id="rId71" Type="http://schemas.openxmlformats.org/officeDocument/2006/relationships/slideLayout" Target="../slideLayouts/slideLayout102.xml"/><Relationship Id="rId2" Type="http://schemas.openxmlformats.org/officeDocument/2006/relationships/slideLayout" Target="../slideLayouts/slideLayout33.xml"/><Relationship Id="rId2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0.xml"/><Relationship Id="rId21" Type="http://schemas.openxmlformats.org/officeDocument/2006/relationships/slideLayout" Target="../slideLayouts/slideLayout125.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63" Type="http://schemas.openxmlformats.org/officeDocument/2006/relationships/slideLayout" Target="../slideLayouts/slideLayout167.xml"/><Relationship Id="rId68" Type="http://schemas.openxmlformats.org/officeDocument/2006/relationships/slideLayout" Target="../slideLayouts/slideLayout172.xml"/><Relationship Id="rId16" Type="http://schemas.openxmlformats.org/officeDocument/2006/relationships/slideLayout" Target="../slideLayouts/slideLayout12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slideLayout" Target="../slideLayouts/slideLayout157.xml"/><Relationship Id="rId58" Type="http://schemas.openxmlformats.org/officeDocument/2006/relationships/slideLayout" Target="../slideLayouts/slideLayout162.xml"/><Relationship Id="rId66" Type="http://schemas.openxmlformats.org/officeDocument/2006/relationships/slideLayout" Target="../slideLayouts/slideLayout170.xml"/><Relationship Id="rId74" Type="http://schemas.openxmlformats.org/officeDocument/2006/relationships/slideLayout" Target="../slideLayouts/slideLayout178.xml"/><Relationship Id="rId5" Type="http://schemas.openxmlformats.org/officeDocument/2006/relationships/slideLayout" Target="../slideLayouts/slideLayout109.xml"/><Relationship Id="rId61" Type="http://schemas.openxmlformats.org/officeDocument/2006/relationships/slideLayout" Target="../slideLayouts/slideLayout165.xml"/><Relationship Id="rId19" Type="http://schemas.openxmlformats.org/officeDocument/2006/relationships/slideLayout" Target="../slideLayouts/slideLayout12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56" Type="http://schemas.openxmlformats.org/officeDocument/2006/relationships/slideLayout" Target="../slideLayouts/slideLayout160.xml"/><Relationship Id="rId64" Type="http://schemas.openxmlformats.org/officeDocument/2006/relationships/slideLayout" Target="../slideLayouts/slideLayout168.xml"/><Relationship Id="rId69" Type="http://schemas.openxmlformats.org/officeDocument/2006/relationships/slideLayout" Target="../slideLayouts/slideLayout173.xml"/><Relationship Id="rId77" Type="http://schemas.openxmlformats.org/officeDocument/2006/relationships/image" Target="../media/image23.svg"/><Relationship Id="rId8" Type="http://schemas.openxmlformats.org/officeDocument/2006/relationships/slideLayout" Target="../slideLayouts/slideLayout112.xml"/><Relationship Id="rId51" Type="http://schemas.openxmlformats.org/officeDocument/2006/relationships/slideLayout" Target="../slideLayouts/slideLayout155.xml"/><Relationship Id="rId72" Type="http://schemas.openxmlformats.org/officeDocument/2006/relationships/slideLayout" Target="../slideLayouts/slideLayout176.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59" Type="http://schemas.openxmlformats.org/officeDocument/2006/relationships/slideLayout" Target="../slideLayouts/slideLayout163.xml"/><Relationship Id="rId67" Type="http://schemas.openxmlformats.org/officeDocument/2006/relationships/slideLayout" Target="../slideLayouts/slideLayout171.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slideLayout" Target="../slideLayouts/slideLayout158.xml"/><Relationship Id="rId62" Type="http://schemas.openxmlformats.org/officeDocument/2006/relationships/slideLayout" Target="../slideLayouts/slideLayout166.xml"/><Relationship Id="rId70" Type="http://schemas.openxmlformats.org/officeDocument/2006/relationships/slideLayout" Target="../slideLayouts/slideLayout174.xml"/><Relationship Id="rId75" Type="http://schemas.openxmlformats.org/officeDocument/2006/relationships/theme" Target="../theme/theme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57" Type="http://schemas.openxmlformats.org/officeDocument/2006/relationships/slideLayout" Target="../slideLayouts/slideLayout161.xml"/><Relationship Id="rId10" Type="http://schemas.openxmlformats.org/officeDocument/2006/relationships/slideLayout" Target="../slideLayouts/slideLayout114.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60" Type="http://schemas.openxmlformats.org/officeDocument/2006/relationships/slideLayout" Target="../slideLayouts/slideLayout164.xml"/><Relationship Id="rId65" Type="http://schemas.openxmlformats.org/officeDocument/2006/relationships/slideLayout" Target="../slideLayouts/slideLayout169.xml"/><Relationship Id="rId73" Type="http://schemas.openxmlformats.org/officeDocument/2006/relationships/slideLayout" Target="../slideLayouts/slideLayout177.xml"/><Relationship Id="rId78" Type="http://schemas.openxmlformats.org/officeDocument/2006/relationships/image" Target="../media/image24.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9" Type="http://schemas.openxmlformats.org/officeDocument/2006/relationships/slideLayout" Target="../slideLayouts/slideLayout143.xml"/><Relationship Id="rId34" Type="http://schemas.openxmlformats.org/officeDocument/2006/relationships/slideLayout" Target="../slideLayouts/slideLayout138.xml"/><Relationship Id="rId50" Type="http://schemas.openxmlformats.org/officeDocument/2006/relationships/slideLayout" Target="../slideLayouts/slideLayout154.xml"/><Relationship Id="rId55" Type="http://schemas.openxmlformats.org/officeDocument/2006/relationships/slideLayout" Target="../slideLayouts/slideLayout159.xml"/><Relationship Id="rId76" Type="http://schemas.openxmlformats.org/officeDocument/2006/relationships/image" Target="../media/image22.png"/><Relationship Id="rId7" Type="http://schemas.openxmlformats.org/officeDocument/2006/relationships/slideLayout" Target="../slideLayouts/slideLayout111.xml"/><Relationship Id="rId71" Type="http://schemas.openxmlformats.org/officeDocument/2006/relationships/slideLayout" Target="../slideLayouts/slideLayout175.xml"/><Relationship Id="rId2" Type="http://schemas.openxmlformats.org/officeDocument/2006/relationships/slideLayout" Target="../slideLayouts/slideLayout106.xml"/><Relationship Id="rId29"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4.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698500"/>
            <a:ext cx="11586711" cy="67170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a:extLst>
              <a:ext uri="{FF2B5EF4-FFF2-40B4-BE49-F238E27FC236}">
                <a16:creationId xmlns:a16="http://schemas.microsoft.com/office/drawing/2014/main" id="{B458F08C-E145-410B-B71F-F971408D4FA6}"/>
              </a:ext>
              <a:ext uri="{C183D7F6-B498-43B3-948B-1728B52AA6E4}">
                <adec:decorative xmlns:adec="http://schemas.microsoft.com/office/drawing/2017/decorative" val="1"/>
              </a:ext>
            </a:extLst>
          </p:cNvPr>
          <p:cNvPicPr>
            <a:picLocks noChangeAspect="1"/>
          </p:cNvPicPr>
          <p:nvPr userDrawn="1"/>
        </p:nvPicPr>
        <p:blipFill rotWithShape="1">
          <a:blip r:embed="rId3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7701406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933" r:id="rId3"/>
    <p:sldLayoutId id="2147483926" r:id="rId4"/>
    <p:sldLayoutId id="2147483931"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666" r:id="rId27"/>
    <p:sldLayoutId id="2147483680" r:id="rId28"/>
    <p:sldLayoutId id="2147483932" r:id="rId29"/>
    <p:sldLayoutId id="2147483935" r:id="rId30"/>
    <p:sldLayoutId id="214748393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41" pos="192" userDrawn="1">
          <p15:clr>
            <a:srgbClr val="F26B43"/>
          </p15:clr>
        </p15:guide>
        <p15:guide id="42" pos="7488"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192" userDrawn="1">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12435059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6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014585866"/>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 id="2147484072" r:id="rId62"/>
    <p:sldLayoutId id="2147484073" r:id="rId63"/>
    <p:sldLayoutId id="2147484074" r:id="rId64"/>
    <p:sldLayoutId id="2147484075" r:id="rId65"/>
    <p:sldLayoutId id="2147484076" r:id="rId66"/>
    <p:sldLayoutId id="2147484077" r:id="rId67"/>
    <p:sldLayoutId id="2147484078" r:id="rId68"/>
    <p:sldLayoutId id="2147484079" r:id="rId69"/>
    <p:sldLayoutId id="2147484080" r:id="rId70"/>
    <p:sldLayoutId id="2147484081" r:id="rId71"/>
    <p:sldLayoutId id="2147484082" r:id="rId72"/>
    <p:sldLayoutId id="2147484083" r:id="rId73"/>
    <p:sldLayoutId id="214748408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733299"/>
          </a:xfrm>
          <a:prstGeom prst="rect">
            <a:avLst/>
          </a:prstGeom>
        </p:spPr>
        <p:txBody>
          <a:bodyPr vert="horz" wrap="square" lIns="146289" tIns="0" rIns="146289"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9242" y="1411761"/>
            <a:ext cx="11653521" cy="1704996"/>
          </a:xfrm>
          <a:prstGeom prst="rect">
            <a:avLst/>
          </a:prstGeom>
        </p:spPr>
        <p:txBody>
          <a:bodyPr vert="horz" wrap="square" lIns="146289" tIns="0" rIns="146289"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1" y="6566933"/>
            <a:ext cx="3859607" cy="364224"/>
          </a:xfrm>
          <a:prstGeom prst="rect">
            <a:avLst/>
          </a:prstGeom>
        </p:spPr>
        <p:txBody>
          <a:bodyPr vert="horz" lIns="0" tIns="45716" rIns="91431" bIns="45716" rtlCol="0" anchor="ctr"/>
          <a:lstStyle>
            <a:lvl1pPr algn="l">
              <a:defRPr sz="1176">
                <a:gradFill>
                  <a:gsLst>
                    <a:gs pos="0">
                      <a:schemeClr val="bg2">
                        <a:lumMod val="75000"/>
                      </a:schemeClr>
                    </a:gs>
                    <a:gs pos="100000">
                      <a:schemeClr val="bg2">
                        <a:lumMod val="75000"/>
                      </a:schemeClr>
                    </a:gs>
                  </a:gsLst>
                  <a:lin ang="5400000" scaled="0"/>
                </a:gradFill>
              </a:defRPr>
            </a:lvl1pPr>
          </a:lstStyle>
          <a:p>
            <a:pPr defTabSz="914256">
              <a:defRPr/>
            </a:pPr>
            <a:endParaRPr lang="en-US" dirty="0">
              <a:gradFill>
                <a:gsLst>
                  <a:gs pos="0">
                    <a:srgbClr val="DDDDDD">
                      <a:lumMod val="75000"/>
                    </a:srgbClr>
                  </a:gs>
                  <a:gs pos="100000">
                    <a:srgbClr val="DDDDDD">
                      <a:lumMod val="75000"/>
                    </a:srgbClr>
                  </a:gs>
                </a:gsLst>
                <a:lin ang="5400000" scaled="0"/>
              </a:gradFill>
            </a:endParaRPr>
          </a:p>
        </p:txBody>
      </p:sp>
      <p:sp>
        <p:nvSpPr>
          <p:cNvPr id="5" name="Slide Number Placeholder 4"/>
          <p:cNvSpPr>
            <a:spLocks noGrp="1"/>
          </p:cNvSpPr>
          <p:nvPr>
            <p:ph type="sldNum" sz="quarter" idx="4"/>
          </p:nvPr>
        </p:nvSpPr>
        <p:spPr>
          <a:xfrm>
            <a:off x="9077859" y="6564685"/>
            <a:ext cx="2844904" cy="364224"/>
          </a:xfrm>
          <a:prstGeom prst="rect">
            <a:avLst/>
          </a:prstGeom>
        </p:spPr>
        <p:txBody>
          <a:bodyPr vert="horz" lIns="91431" tIns="45716" rIns="0" bIns="45716" rtlCol="0" anchor="ctr"/>
          <a:lstStyle>
            <a:lvl1pPr algn="r">
              <a:defRPr sz="1176">
                <a:gradFill>
                  <a:gsLst>
                    <a:gs pos="0">
                      <a:schemeClr val="bg2">
                        <a:lumMod val="75000"/>
                      </a:schemeClr>
                    </a:gs>
                    <a:gs pos="100000">
                      <a:schemeClr val="bg2">
                        <a:lumMod val="75000"/>
                      </a:schemeClr>
                    </a:gs>
                  </a:gsLst>
                  <a:lin ang="5400000" scaled="0"/>
                </a:gradFill>
              </a:defRPr>
            </a:lvl1pPr>
          </a:lstStyle>
          <a:p>
            <a:pPr defTabSz="914256">
              <a:defRPr/>
            </a:pPr>
            <a:fld id="{25B1B22E-D3C8-4129-8E85-2E5037E3E69B}" type="slidenum">
              <a:rPr lang="en-US" smtClean="0">
                <a:gradFill>
                  <a:gsLst>
                    <a:gs pos="0">
                      <a:srgbClr val="DDDDDD">
                        <a:lumMod val="75000"/>
                      </a:srgbClr>
                    </a:gs>
                    <a:gs pos="100000">
                      <a:srgbClr val="DDDDDD">
                        <a:lumMod val="75000"/>
                      </a:srgbClr>
                    </a:gs>
                  </a:gsLst>
                  <a:lin ang="5400000" scaled="0"/>
                </a:gradFill>
              </a:rPr>
              <a:pPr defTabSz="914256">
                <a:defRPr/>
              </a:pPr>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06284626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6" rtl="0" eaLnBrk="1" latinLnBrk="0" hangingPunct="1">
        <a:lnSpc>
          <a:spcPct val="90000"/>
        </a:lnSpc>
        <a:spcBef>
          <a:spcPct val="0"/>
        </a:spcBef>
        <a:buNone/>
        <a:defRPr lang="en-US" sz="529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256" rtl="0" eaLnBrk="1" fontAlgn="auto" latinLnBrk="0" hangingPunct="1">
        <a:lnSpc>
          <a:spcPct val="90000"/>
        </a:lnSpc>
        <a:spcBef>
          <a:spcPts val="1176"/>
        </a:spcBef>
        <a:spcAft>
          <a:spcPts val="0"/>
        </a:spcAft>
        <a:buClrTx/>
        <a:buSzPct val="90000"/>
        <a:buFont typeface="Arial" pitchFamily="34" charset="0"/>
        <a:buNone/>
        <a:tabLst/>
        <a:defRPr sz="3921" b="0" kern="1200" spc="0" baseline="0">
          <a:gradFill>
            <a:gsLst>
              <a:gs pos="1250">
                <a:schemeClr val="tx1"/>
              </a:gs>
              <a:gs pos="100000">
                <a:schemeClr val="tx1"/>
              </a:gs>
            </a:gsLst>
            <a:lin ang="5400000" scaled="0"/>
          </a:gradFill>
          <a:latin typeface="+mj-lt"/>
          <a:ea typeface="+mn-ea"/>
          <a:cs typeface="+mn-cs"/>
        </a:defRPr>
      </a:lvl1pPr>
      <a:lvl2pPr marL="4669"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3pPr>
      <a:lvl4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4pPr>
      <a:lvl5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5pPr>
      <a:lvl6pPr marL="2514200"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28"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5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8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6" rtl="0" eaLnBrk="1" latinLnBrk="0" hangingPunct="1">
        <a:defRPr sz="1765" kern="1200">
          <a:solidFill>
            <a:schemeClr val="tx1"/>
          </a:solidFill>
          <a:latin typeface="+mn-lt"/>
          <a:ea typeface="+mn-ea"/>
          <a:cs typeface="+mn-cs"/>
        </a:defRPr>
      </a:lvl1pPr>
      <a:lvl2pPr marL="457127" algn="l" defTabSz="914256" rtl="0" eaLnBrk="1" latinLnBrk="0" hangingPunct="1">
        <a:defRPr sz="1765" kern="1200">
          <a:solidFill>
            <a:schemeClr val="tx1"/>
          </a:solidFill>
          <a:latin typeface="+mn-lt"/>
          <a:ea typeface="+mn-ea"/>
          <a:cs typeface="+mn-cs"/>
        </a:defRPr>
      </a:lvl2pPr>
      <a:lvl3pPr marL="914256" algn="l" defTabSz="914256" rtl="0" eaLnBrk="1" latinLnBrk="0" hangingPunct="1">
        <a:defRPr sz="1765" kern="1200">
          <a:solidFill>
            <a:schemeClr val="tx1"/>
          </a:solidFill>
          <a:latin typeface="+mn-lt"/>
          <a:ea typeface="+mn-ea"/>
          <a:cs typeface="+mn-cs"/>
        </a:defRPr>
      </a:lvl3pPr>
      <a:lvl4pPr marL="1371382" algn="l" defTabSz="914256" rtl="0" eaLnBrk="1" latinLnBrk="0" hangingPunct="1">
        <a:defRPr sz="1765" kern="1200">
          <a:solidFill>
            <a:schemeClr val="tx1"/>
          </a:solidFill>
          <a:latin typeface="+mn-lt"/>
          <a:ea typeface="+mn-ea"/>
          <a:cs typeface="+mn-cs"/>
        </a:defRPr>
      </a:lvl4pPr>
      <a:lvl5pPr marL="1828509" algn="l" defTabSz="914256" rtl="0" eaLnBrk="1" latinLnBrk="0" hangingPunct="1">
        <a:defRPr sz="1765" kern="1200">
          <a:solidFill>
            <a:schemeClr val="tx1"/>
          </a:solidFill>
          <a:latin typeface="+mn-lt"/>
          <a:ea typeface="+mn-ea"/>
          <a:cs typeface="+mn-cs"/>
        </a:defRPr>
      </a:lvl5pPr>
      <a:lvl6pPr marL="2285638" algn="l" defTabSz="914256" rtl="0" eaLnBrk="1" latinLnBrk="0" hangingPunct="1">
        <a:defRPr sz="1765" kern="1200">
          <a:solidFill>
            <a:schemeClr val="tx1"/>
          </a:solidFill>
          <a:latin typeface="+mn-lt"/>
          <a:ea typeface="+mn-ea"/>
          <a:cs typeface="+mn-cs"/>
        </a:defRPr>
      </a:lvl6pPr>
      <a:lvl7pPr marL="2742763" algn="l" defTabSz="914256" rtl="0" eaLnBrk="1" latinLnBrk="0" hangingPunct="1">
        <a:defRPr sz="1765" kern="1200">
          <a:solidFill>
            <a:schemeClr val="tx1"/>
          </a:solidFill>
          <a:latin typeface="+mn-lt"/>
          <a:ea typeface="+mn-ea"/>
          <a:cs typeface="+mn-cs"/>
        </a:defRPr>
      </a:lvl7pPr>
      <a:lvl8pPr marL="3199891" algn="l" defTabSz="914256" rtl="0" eaLnBrk="1" latinLnBrk="0" hangingPunct="1">
        <a:defRPr sz="1765" kern="1200">
          <a:solidFill>
            <a:schemeClr val="tx1"/>
          </a:solidFill>
          <a:latin typeface="+mn-lt"/>
          <a:ea typeface="+mn-ea"/>
          <a:cs typeface="+mn-cs"/>
        </a:defRPr>
      </a:lvl8pPr>
      <a:lvl9pPr marL="3657019" algn="l" defTabSz="91425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317">
          <p15:clr>
            <a:srgbClr val="F26B43"/>
          </p15:clr>
        </p15:guide>
        <p15:guide id="5" orient="horz" pos="907">
          <p15:clr>
            <a:srgbClr val="F26B43"/>
          </p15:clr>
        </p15:guide>
        <p15:guide id="6" orient="horz" pos="187">
          <p15:clr>
            <a:srgbClr val="F26B43"/>
          </p15:clr>
        </p15:guide>
        <p15:guide id="7" pos="7661">
          <p15:clr>
            <a:srgbClr val="F26B43"/>
          </p15:clr>
        </p15:guide>
        <p15:guide id="8"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8.wmf"/><Relationship Id="rId7" Type="http://schemas.openxmlformats.org/officeDocument/2006/relationships/hyperlink" Target="https://make.powerapps.com/"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79.wmf"/><Relationship Id="rId11" Type="http://schemas.openxmlformats.org/officeDocument/2006/relationships/image" Target="../media/image81.png"/><Relationship Id="rId5" Type="http://schemas.openxmlformats.org/officeDocument/2006/relationships/hyperlink" Target="http://aka.ms/Office365E5Trial" TargetMode="External"/><Relationship Id="rId10" Type="http://schemas.openxmlformats.org/officeDocument/2006/relationships/hyperlink" Target="https://aka.ms/powerappsandroid" TargetMode="External"/><Relationship Id="rId4" Type="http://schemas.openxmlformats.org/officeDocument/2006/relationships/hyperlink" Target="https://powerapps.microsoft.com/pricing/" TargetMode="External"/><Relationship Id="rId9" Type="http://schemas.openxmlformats.org/officeDocument/2006/relationships/hyperlink" Target="https://aka.ms/PowerAppsiO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aka.ms/ppa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 Id="rId9" Type="http://schemas.openxmlformats.org/officeDocument/2006/relationships/image" Target="../media/image9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94.wmf"/><Relationship Id="rId7"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96.wmf"/><Relationship Id="rId4" Type="http://schemas.openxmlformats.org/officeDocument/2006/relationships/image" Target="../media/image9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wmf"/><Relationship Id="rId4" Type="http://schemas.openxmlformats.org/officeDocument/2006/relationships/image" Target="../media/image9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06.wmf"/><Relationship Id="rId5" Type="http://schemas.openxmlformats.org/officeDocument/2006/relationships/image" Target="../media/image105.wmf"/><Relationship Id="rId10" Type="http://schemas.openxmlformats.org/officeDocument/2006/relationships/image" Target="../media/image109.png"/><Relationship Id="rId4" Type="http://schemas.openxmlformats.org/officeDocument/2006/relationships/image" Target="../media/image104.wmf"/><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15.xml"/><Relationship Id="rId4" Type="http://schemas.openxmlformats.org/officeDocument/2006/relationships/image" Target="../media/image112.wmf"/></Relationships>
</file>

<file path=ppt/slides/_rels/slide22.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6.wmf"/><Relationship Id="rId5" Type="http://schemas.openxmlformats.org/officeDocument/2006/relationships/image" Target="../media/image115.jpe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s://esheninger.blogspot.com/2016/01/feedback-vs-criticism.html" TargetMode="External"/><Relationship Id="rId4" Type="http://schemas.openxmlformats.org/officeDocument/2006/relationships/image" Target="../media/image118.jpeg"/></Relationships>
</file>

<file path=ppt/slides/_rels/slide24.xml.rels><?xml version="1.0" encoding="UTF-8" standalone="yes"?>
<Relationships xmlns="http://schemas.openxmlformats.org/package/2006/relationships"><Relationship Id="rId8" Type="http://schemas.openxmlformats.org/officeDocument/2006/relationships/hyperlink" Target="http://aka.ms/PowerAppsStories" TargetMode="External"/><Relationship Id="rId3" Type="http://schemas.openxmlformats.org/officeDocument/2006/relationships/image" Target="../media/image119.wmf"/><Relationship Id="rId7" Type="http://schemas.openxmlformats.org/officeDocument/2006/relationships/image" Target="../media/image121.wmf"/><Relationship Id="rId12"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0.png"/><Relationship Id="rId11" Type="http://schemas.openxmlformats.org/officeDocument/2006/relationships/hyperlink" Target="http://aka.ms/HeathrowVideo" TargetMode="External"/><Relationship Id="rId5" Type="http://schemas.openxmlformats.org/officeDocument/2006/relationships/hyperlink" Target="http://aka.ms/flow-resources" TargetMode="External"/><Relationship Id="rId10" Type="http://schemas.openxmlformats.org/officeDocument/2006/relationships/hyperlink" Target="http://aka.ms/ArrivaVideo" TargetMode="External"/><Relationship Id="rId4" Type="http://schemas.openxmlformats.org/officeDocument/2006/relationships/hyperlink" Target="http://aka.ms/powerapps-resources" TargetMode="External"/><Relationship Id="rId9" Type="http://schemas.openxmlformats.org/officeDocument/2006/relationships/hyperlink" Target="http://aka.ms/GJPepsiVide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8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wmf"/><Relationship Id="rId7"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wmf"/><Relationship Id="rId4" Type="http://schemas.openxmlformats.org/officeDocument/2006/relationships/image" Target="../media/image65.wmf"/></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25489B-3FBC-4024-A346-76A7BFA780D1}"/>
              </a:ext>
            </a:extLst>
          </p:cNvPr>
          <p:cNvSpPr>
            <a:spLocks noGrp="1"/>
          </p:cNvSpPr>
          <p:nvPr>
            <p:ph type="title"/>
          </p:nvPr>
        </p:nvSpPr>
        <p:spPr>
          <a:xfrm>
            <a:off x="304800" y="2410528"/>
            <a:ext cx="10944225" cy="1793104"/>
          </a:xfrm>
        </p:spPr>
        <p:txBody>
          <a:bodyPr/>
          <a:lstStyle/>
          <a:p>
            <a:pPr>
              <a:lnSpc>
                <a:spcPct val="100000"/>
              </a:lnSpc>
              <a:spcAft>
                <a:spcPts val="1200"/>
              </a:spcAft>
            </a:pPr>
            <a:r>
              <a:rPr lang="en-IN" sz="5400" dirty="0">
                <a:solidFill>
                  <a:srgbClr val="742774"/>
                </a:solidFill>
              </a:rPr>
              <a:t>App in a Day</a:t>
            </a:r>
            <a:br>
              <a:rPr lang="en-IN" sz="5400" dirty="0">
                <a:solidFill>
                  <a:srgbClr val="742774"/>
                </a:solidFill>
              </a:rPr>
            </a:br>
            <a:r>
              <a:rPr lang="en-IN" sz="4000" dirty="0">
                <a:solidFill>
                  <a:srgbClr val="742774"/>
                </a:solidFill>
              </a:rPr>
              <a:t>Microsoft Power Platform</a:t>
            </a:r>
            <a:endParaRPr lang="en-IN" sz="5400" dirty="0">
              <a:solidFill>
                <a:srgbClr val="742774"/>
              </a:solidFill>
            </a:endParaRPr>
          </a:p>
        </p:txBody>
      </p:sp>
      <p:sp>
        <p:nvSpPr>
          <p:cNvPr id="11" name="Title 1">
            <a:extLst>
              <a:ext uri="{FF2B5EF4-FFF2-40B4-BE49-F238E27FC236}">
                <a16:creationId xmlns:a16="http://schemas.microsoft.com/office/drawing/2014/main" id="{82E4D510-0B96-4384-9E18-F0435F49A580}"/>
              </a:ext>
            </a:extLst>
          </p:cNvPr>
          <p:cNvSpPr txBox="1">
            <a:spLocks/>
          </p:cNvSpPr>
          <p:nvPr/>
        </p:nvSpPr>
        <p:spPr>
          <a:xfrm>
            <a:off x="304800" y="4398919"/>
            <a:ext cx="4544413" cy="1385514"/>
          </a:xfrm>
          <a:prstGeom prst="rect">
            <a:avLst/>
          </a:prstGeom>
        </p:spPr>
        <p:txBody>
          <a:bodyPr vert="horz" wrap="square" lIns="0" tIns="0" rIns="0" bIns="0" rtlCol="0" anchor="b" anchorCtr="0">
            <a:no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spcAft>
                <a:spcPts val="1000"/>
              </a:spcAft>
            </a:pPr>
            <a:r>
              <a:rPr lang="en-US" sz="2400" dirty="0">
                <a:solidFill>
                  <a:srgbClr val="191919"/>
                </a:solidFill>
                <a:latin typeface="+mn-lt"/>
              </a:rPr>
              <a:t>Power Apps</a:t>
            </a:r>
          </a:p>
          <a:p>
            <a:pPr>
              <a:spcBef>
                <a:spcPts val="0"/>
              </a:spcBef>
              <a:spcAft>
                <a:spcPts val="1000"/>
              </a:spcAft>
            </a:pPr>
            <a:r>
              <a:rPr lang="en-US" sz="2400" dirty="0">
                <a:solidFill>
                  <a:srgbClr val="191919"/>
                </a:solidFill>
                <a:latin typeface="+mn-lt"/>
              </a:rPr>
              <a:t>Power Automate</a:t>
            </a:r>
          </a:p>
          <a:p>
            <a:pPr>
              <a:spcBef>
                <a:spcPts val="0"/>
              </a:spcBef>
              <a:spcAft>
                <a:spcPts val="1000"/>
              </a:spcAft>
            </a:pPr>
            <a:r>
              <a:rPr lang="en-US" sz="2400" dirty="0">
                <a:solidFill>
                  <a:srgbClr val="191919"/>
                </a:solidFill>
                <a:latin typeface="+mn-lt"/>
              </a:rPr>
              <a:t>Microsoft Dataverse</a:t>
            </a:r>
          </a:p>
        </p:txBody>
      </p:sp>
      <p:sp>
        <p:nvSpPr>
          <p:cNvPr id="2" name="TextBox 1">
            <a:extLst>
              <a:ext uri="{FF2B5EF4-FFF2-40B4-BE49-F238E27FC236}">
                <a16:creationId xmlns:a16="http://schemas.microsoft.com/office/drawing/2014/main" id="{9346B083-5C96-4AE1-B617-A1D707B88C40}"/>
              </a:ext>
            </a:extLst>
          </p:cNvPr>
          <p:cNvSpPr txBox="1"/>
          <p:nvPr/>
        </p:nvSpPr>
        <p:spPr>
          <a:xfrm>
            <a:off x="304800" y="5979720"/>
            <a:ext cx="356259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24 March 2023</a:t>
            </a:r>
          </a:p>
        </p:txBody>
      </p:sp>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98E8D3FA-6BFF-4681-9E49-4E18C185383C}"/>
              </a:ext>
              <a:ext uri="{C183D7F6-B498-43B3-948B-1728B52AA6E4}">
                <adec:decorative xmlns:adec="http://schemas.microsoft.com/office/drawing/2017/decorative" val="1"/>
              </a:ext>
            </a:extLst>
          </p:cNvPr>
          <p:cNvSpPr/>
          <p:nvPr/>
        </p:nvSpPr>
        <p:spPr bwMode="auto">
          <a:xfrm>
            <a:off x="116117"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D59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5" name="Freeform: Shape 24">
            <a:extLst>
              <a:ext uri="{FF2B5EF4-FFF2-40B4-BE49-F238E27FC236}">
                <a16:creationId xmlns:a16="http://schemas.microsoft.com/office/drawing/2014/main" id="{EDD976CF-6C63-4E20-A8B5-F56F55E97D69}"/>
              </a:ext>
              <a:ext uri="{C183D7F6-B498-43B3-948B-1728B52AA6E4}">
                <adec:decorative xmlns:adec="http://schemas.microsoft.com/office/drawing/2017/decorative" val="1"/>
              </a:ext>
            </a:extLst>
          </p:cNvPr>
          <p:cNvSpPr/>
          <p:nvPr/>
        </p:nvSpPr>
        <p:spPr bwMode="auto">
          <a:xfrm>
            <a:off x="0"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Title 8">
            <a:extLst>
              <a:ext uri="{FF2B5EF4-FFF2-40B4-BE49-F238E27FC236}">
                <a16:creationId xmlns:a16="http://schemas.microsoft.com/office/drawing/2014/main" id="{178F0F7C-A675-4B11-BA0D-B79C44A678A6}"/>
              </a:ext>
            </a:extLst>
          </p:cNvPr>
          <p:cNvSpPr>
            <a:spLocks noGrp="1"/>
          </p:cNvSpPr>
          <p:nvPr>
            <p:ph type="title"/>
          </p:nvPr>
        </p:nvSpPr>
        <p:spPr>
          <a:xfrm>
            <a:off x="311150" y="315628"/>
            <a:ext cx="11582400" cy="644810"/>
          </a:xfrm>
        </p:spPr>
        <p:txBody>
          <a:bodyPr/>
          <a:lstStyle/>
          <a:p>
            <a:r>
              <a:rPr lang="en-IN" dirty="0"/>
              <a:t>Pre-requisites</a:t>
            </a:r>
          </a:p>
        </p:txBody>
      </p:sp>
      <p:pic>
        <p:nvPicPr>
          <p:cNvPr id="8" name="Picture 7" descr="Icon of a list in a paper">
            <a:extLst>
              <a:ext uri="{FF2B5EF4-FFF2-40B4-BE49-F238E27FC236}">
                <a16:creationId xmlns:a16="http://schemas.microsoft.com/office/drawing/2014/main" id="{CBED97E7-A997-4C0F-B055-D1954B36011C}"/>
              </a:ext>
            </a:extLst>
          </p:cNvPr>
          <p:cNvPicPr>
            <a:picLocks noChangeAspect="1"/>
          </p:cNvPicPr>
          <p:nvPr/>
        </p:nvPicPr>
        <p:blipFill>
          <a:blip r:embed="rId3"/>
          <a:stretch>
            <a:fillRect/>
          </a:stretch>
        </p:blipFill>
        <p:spPr>
          <a:xfrm>
            <a:off x="299293" y="1614456"/>
            <a:ext cx="207264" cy="233172"/>
          </a:xfrm>
          <a:prstGeom prst="rect">
            <a:avLst/>
          </a:prstGeom>
        </p:spPr>
      </p:pic>
      <p:sp>
        <p:nvSpPr>
          <p:cNvPr id="11" name="Text Placeholder 3">
            <a:extLst>
              <a:ext uri="{FF2B5EF4-FFF2-40B4-BE49-F238E27FC236}">
                <a16:creationId xmlns:a16="http://schemas.microsoft.com/office/drawing/2014/main" id="{C46B65A1-CB3F-43A8-8CD9-12E9049D8F21}"/>
              </a:ext>
            </a:extLst>
          </p:cNvPr>
          <p:cNvSpPr txBox="1">
            <a:spLocks/>
          </p:cNvSpPr>
          <p:nvPr/>
        </p:nvSpPr>
        <p:spPr>
          <a:xfrm>
            <a:off x="596900" y="1532002"/>
            <a:ext cx="7118350" cy="237705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Valid Power Apps license:</a:t>
            </a:r>
          </a:p>
          <a:p>
            <a:pPr marL="285750" indent="-285750">
              <a:spcAft>
                <a:spcPts val="300"/>
              </a:spcAft>
              <a:buFont typeface="Arial" panose="020B0604020202020204" pitchFamily="34" charset="0"/>
              <a:buChar char="•"/>
            </a:pPr>
            <a:r>
              <a:rPr lang="en-US" sz="1600" dirty="0"/>
              <a:t>Dataverse usage requires a Power Apps license</a:t>
            </a:r>
          </a:p>
          <a:p>
            <a:pPr marL="285750" indent="-285750">
              <a:spcAft>
                <a:spcPts val="300"/>
              </a:spcAft>
              <a:buFont typeface="Arial" panose="020B0604020202020204" pitchFamily="34" charset="0"/>
              <a:buChar char="•"/>
            </a:pPr>
            <a:r>
              <a:rPr lang="en-US" sz="1800" dirty="0"/>
              <a:t>Visit </a:t>
            </a:r>
            <a:r>
              <a:rPr lang="en-US" sz="1800" dirty="0">
                <a:hlinkClick r:id="rId4">
                  <a:extLst>
                    <a:ext uri="{A12FA001-AC4F-418D-AE19-62706E023703}">
                      <ahyp:hlinkClr xmlns:ahyp="http://schemas.microsoft.com/office/drawing/2018/hyperlinkcolor" val="tx"/>
                    </a:ext>
                  </a:extLst>
                </a:hlinkClick>
              </a:rPr>
              <a:t>https://powerapps.microsoft.com/pricing/</a:t>
            </a:r>
            <a:r>
              <a:rPr lang="en-US" sz="1800" dirty="0"/>
              <a:t> and click Free Trial</a:t>
            </a:r>
          </a:p>
          <a:p>
            <a:pPr marL="285750" indent="-285750">
              <a:spcAft>
                <a:spcPts val="300"/>
              </a:spcAft>
              <a:buFont typeface="Arial" panose="020B0604020202020204" pitchFamily="34" charset="0"/>
              <a:buChar char="•"/>
            </a:pPr>
            <a:r>
              <a:rPr lang="en-US" sz="1800" dirty="0"/>
              <a:t>If you are unable to acquire a trial license:</a:t>
            </a:r>
            <a:br>
              <a:rPr lang="en-US" sz="1600" dirty="0"/>
            </a:br>
            <a:r>
              <a:rPr lang="en-US" sz="1600" dirty="0">
                <a:latin typeface="+mn-lt"/>
              </a:rPr>
              <a:t>Ask the instructor for a trial user account that you may use for this session OR</a:t>
            </a:r>
            <a:br>
              <a:rPr lang="en-US" sz="1600" dirty="0">
                <a:latin typeface="+mn-lt"/>
              </a:rPr>
            </a:br>
            <a:r>
              <a:rPr lang="en-US" sz="1600" dirty="0">
                <a:latin typeface="+mn-lt"/>
              </a:rPr>
              <a:t>Create your own Office 365 trial tenant – </a:t>
            </a:r>
            <a:r>
              <a:rPr lang="en-US" sz="1600" dirty="0">
                <a:latin typeface="+mn-lt"/>
                <a:hlinkClick r:id="rId5">
                  <a:extLst>
                    <a:ext uri="{A12FA001-AC4F-418D-AE19-62706E023703}">
                      <ahyp:hlinkClr xmlns:ahyp="http://schemas.microsoft.com/office/drawing/2018/hyperlinkcolor" val="tx"/>
                    </a:ext>
                  </a:extLst>
                </a:hlinkClick>
              </a:rPr>
              <a:t>http://aka.ms/Office365E5Trial</a:t>
            </a:r>
            <a:r>
              <a:rPr lang="en-US" sz="1600" dirty="0">
                <a:latin typeface="+mn-lt"/>
              </a:rPr>
              <a:t> </a:t>
            </a:r>
          </a:p>
        </p:txBody>
      </p:sp>
      <p:cxnSp>
        <p:nvCxnSpPr>
          <p:cNvPr id="49" name="Straight Connector 48">
            <a:extLst>
              <a:ext uri="{FF2B5EF4-FFF2-40B4-BE49-F238E27FC236}">
                <a16:creationId xmlns:a16="http://schemas.microsoft.com/office/drawing/2014/main" id="{2AB277AF-406C-4646-8F9B-16B32F81E30A}"/>
              </a:ext>
              <a:ext uri="{C183D7F6-B498-43B3-948B-1728B52AA6E4}">
                <adec:decorative xmlns:adec="http://schemas.microsoft.com/office/drawing/2017/decorative" val="1"/>
              </a:ext>
            </a:extLst>
          </p:cNvPr>
          <p:cNvCxnSpPr>
            <a:cxnSpLocks/>
          </p:cNvCxnSpPr>
          <p:nvPr/>
        </p:nvCxnSpPr>
        <p:spPr>
          <a:xfrm>
            <a:off x="692150" y="4006460"/>
            <a:ext cx="6210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surface pen with a drawn line below it">
            <a:extLst>
              <a:ext uri="{FF2B5EF4-FFF2-40B4-BE49-F238E27FC236}">
                <a16:creationId xmlns:a16="http://schemas.microsoft.com/office/drawing/2014/main" id="{8CB58996-9641-413A-867C-89963AE3AEDC}"/>
              </a:ext>
            </a:extLst>
          </p:cNvPr>
          <p:cNvPicPr>
            <a:picLocks noChangeAspect="1"/>
          </p:cNvPicPr>
          <p:nvPr/>
        </p:nvPicPr>
        <p:blipFill>
          <a:blip r:embed="rId6"/>
          <a:stretch>
            <a:fillRect/>
          </a:stretch>
        </p:blipFill>
        <p:spPr>
          <a:xfrm>
            <a:off x="295141" y="4179241"/>
            <a:ext cx="243022" cy="249060"/>
          </a:xfrm>
          <a:prstGeom prst="rect">
            <a:avLst/>
          </a:prstGeom>
        </p:spPr>
      </p:pic>
      <p:sp>
        <p:nvSpPr>
          <p:cNvPr id="12" name="Text Placeholder 3">
            <a:extLst>
              <a:ext uri="{FF2B5EF4-FFF2-40B4-BE49-F238E27FC236}">
                <a16:creationId xmlns:a16="http://schemas.microsoft.com/office/drawing/2014/main" id="{F362AA09-4417-4DE4-8C7A-BFD4EE1FF72C}"/>
              </a:ext>
            </a:extLst>
          </p:cNvPr>
          <p:cNvSpPr txBox="1">
            <a:spLocks/>
          </p:cNvSpPr>
          <p:nvPr/>
        </p:nvSpPr>
        <p:spPr>
          <a:xfrm>
            <a:off x="596900" y="4103860"/>
            <a:ext cx="6915150" cy="69073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Power Apps authoring environment:</a:t>
            </a:r>
          </a:p>
          <a:p>
            <a:pPr marL="285750" indent="-285750">
              <a:spcAft>
                <a:spcPts val="600"/>
              </a:spcAft>
              <a:buFont typeface="Arial" panose="020B0604020202020204" pitchFamily="34" charset="0"/>
              <a:buChar char="•"/>
            </a:pPr>
            <a:r>
              <a:rPr lang="en-US" sz="1600" dirty="0">
                <a:latin typeface="+mn-lt"/>
              </a:rPr>
              <a:t>Launch </a:t>
            </a:r>
            <a:r>
              <a:rPr lang="en-US" sz="1600" dirty="0">
                <a:latin typeface="+mn-lt"/>
                <a:hlinkClick r:id="rId7">
                  <a:extLst>
                    <a:ext uri="{A12FA001-AC4F-418D-AE19-62706E023703}">
                      <ahyp:hlinkClr xmlns:ahyp="http://schemas.microsoft.com/office/drawing/2018/hyperlinkcolor" val="tx"/>
                    </a:ext>
                  </a:extLst>
                </a:hlinkClick>
              </a:rPr>
              <a:t>https://make.powerapps.com</a:t>
            </a:r>
            <a:r>
              <a:rPr lang="en-US" sz="1600" dirty="0">
                <a:latin typeface="+mn-lt"/>
              </a:rPr>
              <a:t> using any modern browser</a:t>
            </a:r>
          </a:p>
        </p:txBody>
      </p:sp>
      <p:cxnSp>
        <p:nvCxnSpPr>
          <p:cNvPr id="51" name="Straight Connector 50">
            <a:extLst>
              <a:ext uri="{FF2B5EF4-FFF2-40B4-BE49-F238E27FC236}">
                <a16:creationId xmlns:a16="http://schemas.microsoft.com/office/drawing/2014/main" id="{4A1265DC-0173-4ACE-BA19-0BCD07A44251}"/>
              </a:ext>
              <a:ext uri="{C183D7F6-B498-43B3-948B-1728B52AA6E4}">
                <adec:decorative xmlns:adec="http://schemas.microsoft.com/office/drawing/2017/decorative" val="1"/>
              </a:ext>
            </a:extLst>
          </p:cNvPr>
          <p:cNvCxnSpPr>
            <a:cxnSpLocks/>
          </p:cNvCxnSpPr>
          <p:nvPr/>
        </p:nvCxnSpPr>
        <p:spPr>
          <a:xfrm>
            <a:off x="692150" y="4891999"/>
            <a:ext cx="6845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cellphone with a checkmark on the lower right corner">
            <a:extLst>
              <a:ext uri="{FF2B5EF4-FFF2-40B4-BE49-F238E27FC236}">
                <a16:creationId xmlns:a16="http://schemas.microsoft.com/office/drawing/2014/main" id="{9BEE1363-F7E7-44DD-883F-761C21F6F2E4}"/>
              </a:ext>
            </a:extLst>
          </p:cNvPr>
          <p:cNvPicPr>
            <a:picLocks noChangeAspect="1"/>
          </p:cNvPicPr>
          <p:nvPr/>
        </p:nvPicPr>
        <p:blipFill>
          <a:blip r:embed="rId8"/>
          <a:stretch>
            <a:fillRect/>
          </a:stretch>
        </p:blipFill>
        <p:spPr>
          <a:xfrm>
            <a:off x="299116" y="5035650"/>
            <a:ext cx="225552" cy="280416"/>
          </a:xfrm>
          <a:prstGeom prst="rect">
            <a:avLst/>
          </a:prstGeom>
        </p:spPr>
      </p:pic>
      <p:sp>
        <p:nvSpPr>
          <p:cNvPr id="13" name="Text Placeholder 3">
            <a:extLst>
              <a:ext uri="{FF2B5EF4-FFF2-40B4-BE49-F238E27FC236}">
                <a16:creationId xmlns:a16="http://schemas.microsoft.com/office/drawing/2014/main" id="{76C86C7D-2C19-4FDD-B123-F14B113CA471}"/>
              </a:ext>
            </a:extLst>
          </p:cNvPr>
          <p:cNvSpPr txBox="1">
            <a:spLocks/>
          </p:cNvSpPr>
          <p:nvPr/>
        </p:nvSpPr>
        <p:spPr>
          <a:xfrm>
            <a:off x="596900" y="4989400"/>
            <a:ext cx="6915150" cy="84948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a:solidFill>
                  <a:srgbClr val="742774"/>
                </a:solidFill>
              </a:rPr>
              <a:t>Power Apps mobile apps (Optional):</a:t>
            </a:r>
          </a:p>
          <a:p>
            <a:pPr marL="285750" indent="-285750">
              <a:spcAft>
                <a:spcPts val="600"/>
              </a:spcAft>
              <a:buFont typeface="Arial" panose="020B0604020202020204" pitchFamily="34" charset="0"/>
              <a:buChar char="•"/>
            </a:pPr>
            <a:r>
              <a:rPr lang="en-US" sz="1600">
                <a:latin typeface="+mn-lt"/>
              </a:rPr>
              <a:t>PowerApps – iOS : </a:t>
            </a:r>
            <a:r>
              <a:rPr lang="en-US" sz="1600">
                <a:latin typeface="+mn-lt"/>
                <a:hlinkClick r:id="rId9">
                  <a:extLst>
                    <a:ext uri="{A12FA001-AC4F-418D-AE19-62706E023703}">
                      <ahyp:hlinkClr xmlns:ahyp="http://schemas.microsoft.com/office/drawing/2018/hyperlinkcolor" val="tx"/>
                    </a:ext>
                  </a:extLst>
                </a:hlinkClick>
              </a:rPr>
              <a:t>https://aka.ms/PowerAppsiOS</a:t>
            </a:r>
            <a:br>
              <a:rPr lang="en-US" sz="1600">
                <a:latin typeface="+mn-lt"/>
              </a:rPr>
            </a:br>
            <a:r>
              <a:rPr lang="en-US" sz="1600">
                <a:latin typeface="+mn-lt"/>
              </a:rPr>
              <a:t>PowerApps – Android : </a:t>
            </a:r>
            <a:r>
              <a:rPr lang="en-US" sz="1600">
                <a:latin typeface="+mn-lt"/>
                <a:hlinkClick r:id="rId10">
                  <a:extLst>
                    <a:ext uri="{A12FA001-AC4F-418D-AE19-62706E023703}">
                      <ahyp:hlinkClr xmlns:ahyp="http://schemas.microsoft.com/office/drawing/2018/hyperlinkcolor" val="tx"/>
                    </a:ext>
                  </a:extLst>
                </a:hlinkClick>
              </a:rPr>
              <a:t>https://aka.ms/PowerAppsAndroid</a:t>
            </a:r>
            <a:endParaRPr lang="en-US" sz="1600">
              <a:latin typeface="+mn-lt"/>
            </a:endParaRPr>
          </a:p>
        </p:txBody>
      </p:sp>
      <p:grpSp>
        <p:nvGrpSpPr>
          <p:cNvPr id="4" name="Group 3" descr="A screenshot of a PowerApps Plan 2">
            <a:extLst>
              <a:ext uri="{FF2B5EF4-FFF2-40B4-BE49-F238E27FC236}">
                <a16:creationId xmlns:a16="http://schemas.microsoft.com/office/drawing/2014/main" id="{1089F1B4-0AD4-4DE5-AB68-636D05E13747}"/>
              </a:ext>
            </a:extLst>
          </p:cNvPr>
          <p:cNvGrpSpPr/>
          <p:nvPr/>
        </p:nvGrpSpPr>
        <p:grpSpPr>
          <a:xfrm>
            <a:off x="8806009" y="1931911"/>
            <a:ext cx="3226761" cy="3117185"/>
            <a:chOff x="8806009" y="1931911"/>
            <a:chExt cx="3226761" cy="3117185"/>
          </a:xfrm>
        </p:grpSpPr>
        <p:sp>
          <p:nvSpPr>
            <p:cNvPr id="23" name="Freeform: Shape 22">
              <a:extLst>
                <a:ext uri="{FF2B5EF4-FFF2-40B4-BE49-F238E27FC236}">
                  <a16:creationId xmlns:a16="http://schemas.microsoft.com/office/drawing/2014/main" id="{DCDAF7A4-FF1B-4B9C-814D-DBBB7AAA322E}"/>
                </a:ext>
                <a:ext uri="{C183D7F6-B498-43B3-948B-1728B52AA6E4}">
                  <adec:decorative xmlns:adec="http://schemas.microsoft.com/office/drawing/2017/decorative" val="1"/>
                </a:ext>
              </a:extLst>
            </p:cNvPr>
            <p:cNvSpPr/>
            <p:nvPr/>
          </p:nvSpPr>
          <p:spPr>
            <a:xfrm flipH="1">
              <a:off x="8806009" y="1931911"/>
              <a:ext cx="3226761" cy="311718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F033A677-3DA5-45A5-A803-0F687C49E8F1}"/>
                </a:ext>
                <a:ext uri="{C183D7F6-B498-43B3-948B-1728B52AA6E4}">
                  <adec:decorative xmlns:adec="http://schemas.microsoft.com/office/drawing/2017/decorative" val="1"/>
                </a:ext>
              </a:extLst>
            </p:cNvPr>
            <p:cNvSpPr/>
            <p:nvPr/>
          </p:nvSpPr>
          <p:spPr bwMode="auto">
            <a:xfrm>
              <a:off x="8895389" y="2053156"/>
              <a:ext cx="3048000" cy="2874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screenshot of a PowerApps Plan 2">
              <a:extLst>
                <a:ext uri="{FF2B5EF4-FFF2-40B4-BE49-F238E27FC236}">
                  <a16:creationId xmlns:a16="http://schemas.microsoft.com/office/drawing/2014/main" id="{03817C69-ED43-4F86-A48C-ED984CD611FC}"/>
                </a:ext>
              </a:extLst>
            </p:cNvPr>
            <p:cNvPicPr>
              <a:picLocks noChangeAspect="1"/>
            </p:cNvPicPr>
            <p:nvPr/>
          </p:nvPicPr>
          <p:blipFill>
            <a:blip r:embed="rId11"/>
            <a:stretch>
              <a:fillRect/>
            </a:stretch>
          </p:blipFill>
          <p:spPr>
            <a:xfrm>
              <a:off x="9169930" y="2053156"/>
              <a:ext cx="2498918" cy="2874695"/>
            </a:xfrm>
            <a:prstGeom prst="rect">
              <a:avLst/>
            </a:prstGeom>
            <a:ln>
              <a:noFill/>
            </a:ln>
            <a:effectLst/>
          </p:spPr>
        </p:pic>
      </p:grpSp>
    </p:spTree>
    <p:extLst>
      <p:ext uri="{BB962C8B-B14F-4D97-AF65-F5344CB8AC3E}">
        <p14:creationId xmlns:p14="http://schemas.microsoft.com/office/powerpoint/2010/main" val="19907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Freeform: Shape 172">
            <a:extLst>
              <a:ext uri="{FF2B5EF4-FFF2-40B4-BE49-F238E27FC236}">
                <a16:creationId xmlns:a16="http://schemas.microsoft.com/office/drawing/2014/main" id="{617223E6-CE6D-4FB5-884B-0ECE72A6F52C}"/>
              </a:ext>
              <a:ext uri="{C183D7F6-B498-43B3-948B-1728B52AA6E4}">
                <adec:decorative xmlns:adec="http://schemas.microsoft.com/office/drawing/2017/decorative" val="1"/>
              </a:ext>
            </a:extLst>
          </p:cNvPr>
          <p:cNvSpPr/>
          <p:nvPr/>
        </p:nvSpPr>
        <p:spPr bwMode="auto">
          <a:xfrm>
            <a:off x="1814" y="203200"/>
            <a:ext cx="11111491" cy="990600"/>
          </a:xfrm>
          <a:custGeom>
            <a:avLst/>
            <a:gdLst>
              <a:gd name="connsiteX0" fmla="*/ 0 w 11111491"/>
              <a:gd name="connsiteY0" fmla="*/ 0 h 990600"/>
              <a:gd name="connsiteX1" fmla="*/ 1233715 w 11111491"/>
              <a:gd name="connsiteY1" fmla="*/ 0 h 990600"/>
              <a:gd name="connsiteX2" fmla="*/ 4927600 w 11111491"/>
              <a:gd name="connsiteY2" fmla="*/ 0 h 990600"/>
              <a:gd name="connsiteX3" fmla="*/ 6031921 w 11111491"/>
              <a:gd name="connsiteY3" fmla="*/ 0 h 990600"/>
              <a:gd name="connsiteX4" fmla="*/ 6161315 w 11111491"/>
              <a:gd name="connsiteY4" fmla="*/ 0 h 990600"/>
              <a:gd name="connsiteX5" fmla="*/ 7265636 w 11111491"/>
              <a:gd name="connsiteY5" fmla="*/ 0 h 990600"/>
              <a:gd name="connsiteX6" fmla="*/ 8887176 w 11111491"/>
              <a:gd name="connsiteY6" fmla="*/ 0 h 990600"/>
              <a:gd name="connsiteX7" fmla="*/ 10120891 w 11111491"/>
              <a:gd name="connsiteY7" fmla="*/ 0 h 990600"/>
              <a:gd name="connsiteX8" fmla="*/ 11111491 w 11111491"/>
              <a:gd name="connsiteY8" fmla="*/ 990600 h 990600"/>
              <a:gd name="connsiteX9" fmla="*/ 9877776 w 11111491"/>
              <a:gd name="connsiteY9" fmla="*/ 990600 h 990600"/>
              <a:gd name="connsiteX10" fmla="*/ 8774691 w 11111491"/>
              <a:gd name="connsiteY10" fmla="*/ 990600 h 990600"/>
              <a:gd name="connsiteX11" fmla="*/ 7540976 w 11111491"/>
              <a:gd name="connsiteY11" fmla="*/ 990600 h 990600"/>
              <a:gd name="connsiteX12" fmla="*/ 6161315 w 11111491"/>
              <a:gd name="connsiteY12" fmla="*/ 990600 h 990600"/>
              <a:gd name="connsiteX13" fmla="*/ 4927600 w 11111491"/>
              <a:gd name="connsiteY13" fmla="*/ 990600 h 990600"/>
              <a:gd name="connsiteX14" fmla="*/ 1233715 w 11111491"/>
              <a:gd name="connsiteY14" fmla="*/ 990600 h 990600"/>
              <a:gd name="connsiteX15" fmla="*/ 0 w 11111491"/>
              <a:gd name="connsiteY15"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1491" h="990600">
                <a:moveTo>
                  <a:pt x="0" y="0"/>
                </a:moveTo>
                <a:lnTo>
                  <a:pt x="1233715" y="0"/>
                </a:lnTo>
                <a:lnTo>
                  <a:pt x="4927600" y="0"/>
                </a:lnTo>
                <a:lnTo>
                  <a:pt x="6031921" y="0"/>
                </a:lnTo>
                <a:lnTo>
                  <a:pt x="6161315" y="0"/>
                </a:lnTo>
                <a:lnTo>
                  <a:pt x="7265636" y="0"/>
                </a:lnTo>
                <a:lnTo>
                  <a:pt x="8887176" y="0"/>
                </a:lnTo>
                <a:lnTo>
                  <a:pt x="10120891" y="0"/>
                </a:lnTo>
                <a:lnTo>
                  <a:pt x="11111491" y="990600"/>
                </a:lnTo>
                <a:lnTo>
                  <a:pt x="9877776" y="990600"/>
                </a:lnTo>
                <a:lnTo>
                  <a:pt x="8774691" y="990600"/>
                </a:lnTo>
                <a:lnTo>
                  <a:pt x="7540976" y="990600"/>
                </a:lnTo>
                <a:lnTo>
                  <a:pt x="6161315" y="990600"/>
                </a:lnTo>
                <a:lnTo>
                  <a:pt x="4927600" y="990600"/>
                </a:lnTo>
                <a:lnTo>
                  <a:pt x="1233715"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D3B6181-B596-49BA-9CDE-1C58670A57A0}"/>
              </a:ext>
            </a:extLst>
          </p:cNvPr>
          <p:cNvSpPr>
            <a:spLocks noGrp="1"/>
          </p:cNvSpPr>
          <p:nvPr>
            <p:ph type="title"/>
          </p:nvPr>
        </p:nvSpPr>
        <p:spPr>
          <a:xfrm>
            <a:off x="311150" y="322914"/>
            <a:ext cx="8528050" cy="414505"/>
          </a:xfrm>
        </p:spPr>
        <p:txBody>
          <a:bodyPr/>
          <a:lstStyle/>
          <a:p>
            <a:r>
              <a:rPr lang="en-US" sz="2800" dirty="0">
                <a:solidFill>
                  <a:schemeClr val="bg1"/>
                </a:solidFill>
              </a:rPr>
              <a:t>Provision environment and Dataverse</a:t>
            </a:r>
            <a:endParaRPr lang="en-IN" sz="2800" dirty="0">
              <a:solidFill>
                <a:schemeClr val="bg1"/>
              </a:solidFill>
            </a:endParaRPr>
          </a:p>
        </p:txBody>
      </p:sp>
      <p:sp>
        <p:nvSpPr>
          <p:cNvPr id="63" name="Rectangle 62">
            <a:extLst>
              <a:ext uri="{FF2B5EF4-FFF2-40B4-BE49-F238E27FC236}">
                <a16:creationId xmlns:a16="http://schemas.microsoft.com/office/drawing/2014/main" id="{1E8B0AED-F2A7-4EA9-AF40-A98B3AD67071}"/>
              </a:ext>
            </a:extLst>
          </p:cNvPr>
          <p:cNvSpPr/>
          <p:nvPr/>
        </p:nvSpPr>
        <p:spPr>
          <a:xfrm>
            <a:off x="301318" y="793773"/>
            <a:ext cx="10386346" cy="258279"/>
          </a:xfrm>
          <a:prstGeom prst="rect">
            <a:avLst/>
          </a:prstGeom>
        </p:spPr>
        <p:txBody>
          <a:bodyPr wrap="square" lIns="0" tIns="0" rIns="0" bIns="0">
            <a:noAutofit/>
          </a:bodyPr>
          <a:lstStyle/>
          <a:p>
            <a:r>
              <a:rPr lang="en-US" dirty="0">
                <a:solidFill>
                  <a:schemeClr val="bg1"/>
                </a:solidFill>
              </a:rPr>
              <a:t>This lab requires a new Power Apps environment and database that was provisioned for this class</a:t>
            </a:r>
          </a:p>
        </p:txBody>
      </p:sp>
      <p:pic>
        <p:nvPicPr>
          <p:cNvPr id="5" name="Picture 4">
            <a:extLst>
              <a:ext uri="{FF2B5EF4-FFF2-40B4-BE49-F238E27FC236}">
                <a16:creationId xmlns:a16="http://schemas.microsoft.com/office/drawing/2014/main" id="{53C54B65-ECB5-43EF-9AC7-4DDB07B258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5430" y="1480701"/>
            <a:ext cx="121920" cy="121920"/>
          </a:xfrm>
          <a:prstGeom prst="rect">
            <a:avLst/>
          </a:prstGeom>
        </p:spPr>
      </p:pic>
      <p:sp>
        <p:nvSpPr>
          <p:cNvPr id="78" name="Rectangle 77">
            <a:extLst>
              <a:ext uri="{FF2B5EF4-FFF2-40B4-BE49-F238E27FC236}">
                <a16:creationId xmlns:a16="http://schemas.microsoft.com/office/drawing/2014/main" id="{9D2FE9E0-4695-4D3E-8DF4-E48290D3008E}"/>
              </a:ext>
            </a:extLst>
          </p:cNvPr>
          <p:cNvSpPr/>
          <p:nvPr/>
        </p:nvSpPr>
        <p:spPr bwMode="auto">
          <a:xfrm>
            <a:off x="588006" y="1436649"/>
            <a:ext cx="1131824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Go to the Power Apps Admin center – </a:t>
            </a:r>
            <a:r>
              <a:rPr lang="en-US" sz="1600" dirty="0">
                <a:solidFill>
                  <a:srgbClr val="742774"/>
                </a:solidFill>
                <a:ea typeface="Segoe UI" pitchFamily="34" charset="0"/>
                <a:cs typeface="Segoe UI" pitchFamily="34" charset="0"/>
                <a:hlinkClick r:id="rId4"/>
              </a:rPr>
              <a:t>http://aka.ms/ppac</a:t>
            </a:r>
            <a:r>
              <a:rPr lang="en-US" sz="1600" dirty="0">
                <a:solidFill>
                  <a:srgbClr val="742774"/>
                </a:solidFill>
                <a:ea typeface="Segoe UI" pitchFamily="34" charset="0"/>
                <a:cs typeface="Segoe UI" pitchFamily="34" charset="0"/>
              </a:rPr>
              <a:t> </a:t>
            </a:r>
          </a:p>
        </p:txBody>
      </p:sp>
      <p:pic>
        <p:nvPicPr>
          <p:cNvPr id="6" name="Picture 5">
            <a:extLst>
              <a:ext uri="{FF2B5EF4-FFF2-40B4-BE49-F238E27FC236}">
                <a16:creationId xmlns:a16="http://schemas.microsoft.com/office/drawing/2014/main" id="{5A940E55-5D7F-4255-BDDC-F35121CE25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5803" y="2016382"/>
            <a:ext cx="121920" cy="121920"/>
          </a:xfrm>
          <a:prstGeom prst="rect">
            <a:avLst/>
          </a:prstGeom>
        </p:spPr>
      </p:pic>
      <p:sp>
        <p:nvSpPr>
          <p:cNvPr id="103" name="Rectangle 102">
            <a:extLst>
              <a:ext uri="{FF2B5EF4-FFF2-40B4-BE49-F238E27FC236}">
                <a16:creationId xmlns:a16="http://schemas.microsoft.com/office/drawing/2014/main" id="{BD1A8F77-6CC6-440F-806F-4FDEE6266AC5}"/>
              </a:ext>
            </a:extLst>
          </p:cNvPr>
          <p:cNvSpPr/>
          <p:nvPr/>
        </p:nvSpPr>
        <p:spPr bwMode="auto">
          <a:xfrm>
            <a:off x="1199431" y="1972568"/>
            <a:ext cx="10687767"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a:t>
            </a:r>
            <a:r>
              <a:rPr lang="en-US" sz="1600" dirty="0">
                <a:solidFill>
                  <a:schemeClr val="tx1"/>
                </a:solidFill>
                <a:latin typeface="+mj-lt"/>
                <a:ea typeface="Segoe UI" pitchFamily="34" charset="0"/>
                <a:cs typeface="Segoe UI" pitchFamily="34" charset="0"/>
              </a:rPr>
              <a:t>+New environment</a:t>
            </a:r>
            <a:r>
              <a:rPr lang="en-US" sz="1600" dirty="0">
                <a:solidFill>
                  <a:schemeClr val="tx1"/>
                </a:solidFill>
                <a:ea typeface="Segoe UI" pitchFamily="34" charset="0"/>
                <a:cs typeface="Segoe UI" pitchFamily="34" charset="0"/>
              </a:rPr>
              <a:t>, fill out the form using a Trial Environment, and select </a:t>
            </a:r>
            <a:r>
              <a:rPr lang="en-US" sz="1600" dirty="0">
                <a:solidFill>
                  <a:schemeClr val="tx1"/>
                </a:solidFill>
                <a:latin typeface="+mj-lt"/>
                <a:ea typeface="Segoe UI" pitchFamily="34" charset="0"/>
                <a:cs typeface="Segoe UI" pitchFamily="34" charset="0"/>
              </a:rPr>
              <a:t>Create Environment</a:t>
            </a:r>
          </a:p>
        </p:txBody>
      </p:sp>
      <p:pic>
        <p:nvPicPr>
          <p:cNvPr id="7" name="Picture 6">
            <a:extLst>
              <a:ext uri="{FF2B5EF4-FFF2-40B4-BE49-F238E27FC236}">
                <a16:creationId xmlns:a16="http://schemas.microsoft.com/office/drawing/2014/main" id="{E144EA57-7208-4413-B0C6-E18FEF4C86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03503" y="2552063"/>
            <a:ext cx="121920" cy="121920"/>
          </a:xfrm>
          <a:prstGeom prst="rect">
            <a:avLst/>
          </a:prstGeom>
        </p:spPr>
      </p:pic>
      <p:sp>
        <p:nvSpPr>
          <p:cNvPr id="112" name="Rectangle 111">
            <a:extLst>
              <a:ext uri="{FF2B5EF4-FFF2-40B4-BE49-F238E27FC236}">
                <a16:creationId xmlns:a16="http://schemas.microsoft.com/office/drawing/2014/main" id="{B64785D3-435A-426F-A6A8-260ED3496D04}"/>
              </a:ext>
            </a:extLst>
          </p:cNvPr>
          <p:cNvSpPr/>
          <p:nvPr/>
        </p:nvSpPr>
        <p:spPr bwMode="auto">
          <a:xfrm>
            <a:off x="1686556" y="2508487"/>
            <a:ext cx="10200644"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the </a:t>
            </a:r>
            <a:r>
              <a:rPr lang="en-US" sz="1600" dirty="0">
                <a:solidFill>
                  <a:schemeClr val="tx1"/>
                </a:solidFill>
                <a:latin typeface="+mj-lt"/>
                <a:ea typeface="Segoe UI" pitchFamily="34" charset="0"/>
                <a:cs typeface="Segoe UI" pitchFamily="34" charset="0"/>
              </a:rPr>
              <a:t>Create database </a:t>
            </a:r>
            <a:r>
              <a:rPr lang="en-US" sz="1600" dirty="0">
                <a:solidFill>
                  <a:schemeClr val="tx1"/>
                </a:solidFill>
                <a:ea typeface="Segoe UI" pitchFamily="34" charset="0"/>
                <a:cs typeface="Segoe UI" pitchFamily="34" charset="0"/>
              </a:rPr>
              <a:t>option</a:t>
            </a:r>
          </a:p>
        </p:txBody>
      </p:sp>
      <p:pic>
        <p:nvPicPr>
          <p:cNvPr id="8" name="Picture 7">
            <a:extLst>
              <a:ext uri="{FF2B5EF4-FFF2-40B4-BE49-F238E27FC236}">
                <a16:creationId xmlns:a16="http://schemas.microsoft.com/office/drawing/2014/main" id="{6750C130-B452-4C90-BC77-0D6C688310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29646" y="3087982"/>
            <a:ext cx="121920" cy="121920"/>
          </a:xfrm>
          <a:prstGeom prst="rect">
            <a:avLst/>
          </a:prstGeom>
        </p:spPr>
      </p:pic>
      <p:sp>
        <p:nvSpPr>
          <p:cNvPr id="117" name="Rectangle 116">
            <a:extLst>
              <a:ext uri="{FF2B5EF4-FFF2-40B4-BE49-F238E27FC236}">
                <a16:creationId xmlns:a16="http://schemas.microsoft.com/office/drawing/2014/main" id="{28CB64D1-A88E-46AF-8526-26FA0F71C330}"/>
              </a:ext>
            </a:extLst>
          </p:cNvPr>
          <p:cNvSpPr/>
          <p:nvPr/>
        </p:nvSpPr>
        <p:spPr bwMode="auto">
          <a:xfrm>
            <a:off x="2238097" y="2977063"/>
            <a:ext cx="964910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Fill out the form, check the box to include sample apps and data and select </a:t>
            </a:r>
            <a:r>
              <a:rPr lang="en-US" sz="1600" dirty="0">
                <a:solidFill>
                  <a:schemeClr val="tx1"/>
                </a:solidFill>
                <a:latin typeface="+mj-lt"/>
                <a:ea typeface="Segoe UI" pitchFamily="34" charset="0"/>
                <a:cs typeface="Segoe UI" pitchFamily="34" charset="0"/>
              </a:rPr>
              <a:t>Create my database</a:t>
            </a:r>
          </a:p>
        </p:txBody>
      </p:sp>
      <p:pic>
        <p:nvPicPr>
          <p:cNvPr id="9" name="Picture 8">
            <a:extLst>
              <a:ext uri="{FF2B5EF4-FFF2-40B4-BE49-F238E27FC236}">
                <a16:creationId xmlns:a16="http://schemas.microsoft.com/office/drawing/2014/main" id="{571FD44D-7AAC-4D44-B9F9-24E3543F9C3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60325" y="3623901"/>
            <a:ext cx="121920" cy="121920"/>
          </a:xfrm>
          <a:prstGeom prst="rect">
            <a:avLst/>
          </a:prstGeom>
        </p:spPr>
      </p:pic>
      <p:sp>
        <p:nvSpPr>
          <p:cNvPr id="132" name="Rectangle 131">
            <a:extLst>
              <a:ext uri="{FF2B5EF4-FFF2-40B4-BE49-F238E27FC236}">
                <a16:creationId xmlns:a16="http://schemas.microsoft.com/office/drawing/2014/main" id="{E0D5DF93-BD99-4158-A117-15C337DB7E3F}"/>
              </a:ext>
            </a:extLst>
          </p:cNvPr>
          <p:cNvSpPr/>
          <p:nvPr/>
        </p:nvSpPr>
        <p:spPr bwMode="auto">
          <a:xfrm>
            <a:off x="2743378" y="3580325"/>
            <a:ext cx="91120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Your new environment will be added to the list of environments</a:t>
            </a:r>
          </a:p>
        </p:txBody>
      </p:sp>
      <p:pic>
        <p:nvPicPr>
          <p:cNvPr id="10" name="Picture 9">
            <a:extLst>
              <a:ext uri="{FF2B5EF4-FFF2-40B4-BE49-F238E27FC236}">
                <a16:creationId xmlns:a16="http://schemas.microsoft.com/office/drawing/2014/main" id="{57BA5C6F-585D-4E7C-AB05-C13881101B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99168" y="4159820"/>
            <a:ext cx="121920" cy="121920"/>
          </a:xfrm>
          <a:prstGeom prst="rect">
            <a:avLst/>
          </a:prstGeom>
        </p:spPr>
      </p:pic>
      <p:sp>
        <p:nvSpPr>
          <p:cNvPr id="137" name="Rectangle 136">
            <a:extLst>
              <a:ext uri="{FF2B5EF4-FFF2-40B4-BE49-F238E27FC236}">
                <a16:creationId xmlns:a16="http://schemas.microsoft.com/office/drawing/2014/main" id="{78DC28B9-C84A-4D27-8CD1-1E22A843D60C}"/>
              </a:ext>
            </a:extLst>
          </p:cNvPr>
          <p:cNvSpPr/>
          <p:nvPr/>
        </p:nvSpPr>
        <p:spPr bwMode="auto">
          <a:xfrm>
            <a:off x="3282220" y="4116244"/>
            <a:ext cx="8560530"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IMPORTANT: </a:t>
            </a:r>
            <a:r>
              <a:rPr lang="en-US" sz="1600" dirty="0">
                <a:solidFill>
                  <a:schemeClr val="tx1"/>
                </a:solidFill>
                <a:ea typeface="Segoe UI" pitchFamily="34" charset="0"/>
                <a:cs typeface="Segoe UI" pitchFamily="34" charset="0"/>
              </a:rPr>
              <a:t>The database has not yet been provisioned</a:t>
            </a:r>
          </a:p>
        </p:txBody>
      </p:sp>
      <p:pic>
        <p:nvPicPr>
          <p:cNvPr id="11" name="Picture 10">
            <a:extLst>
              <a:ext uri="{FF2B5EF4-FFF2-40B4-BE49-F238E27FC236}">
                <a16:creationId xmlns:a16="http://schemas.microsoft.com/office/drawing/2014/main" id="{198CF7C3-03E3-47AF-9F9E-C09E3BC98E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39825" y="4695739"/>
            <a:ext cx="121920" cy="121920"/>
          </a:xfrm>
          <a:prstGeom prst="rect">
            <a:avLst/>
          </a:prstGeom>
        </p:spPr>
      </p:pic>
      <p:sp>
        <p:nvSpPr>
          <p:cNvPr id="142" name="Rectangle 141">
            <a:extLst>
              <a:ext uri="{FF2B5EF4-FFF2-40B4-BE49-F238E27FC236}">
                <a16:creationId xmlns:a16="http://schemas.microsoft.com/office/drawing/2014/main" id="{5C2D34AC-51A5-493B-834F-05234520DFC7}"/>
              </a:ext>
            </a:extLst>
          </p:cNvPr>
          <p:cNvSpPr/>
          <p:nvPr/>
        </p:nvSpPr>
        <p:spPr bwMode="auto">
          <a:xfrm>
            <a:off x="3822878" y="4652163"/>
            <a:ext cx="79944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Select the environment </a:t>
            </a:r>
            <a:r>
              <a:rPr lang="en-US" sz="1600" dirty="0">
                <a:solidFill>
                  <a:schemeClr val="tx1"/>
                </a:solidFill>
                <a:ea typeface="Segoe UI" pitchFamily="34" charset="0"/>
                <a:cs typeface="Segoe UI" pitchFamily="34" charset="0"/>
              </a:rPr>
              <a:t>you just created</a:t>
            </a:r>
          </a:p>
        </p:txBody>
      </p:sp>
      <p:pic>
        <p:nvPicPr>
          <p:cNvPr id="12" name="Picture 11">
            <a:extLst>
              <a:ext uri="{FF2B5EF4-FFF2-40B4-BE49-F238E27FC236}">
                <a16:creationId xmlns:a16="http://schemas.microsoft.com/office/drawing/2014/main" id="{3294677B-B360-4866-8736-EDBBEA0FF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68690" y="5231658"/>
            <a:ext cx="121920" cy="121920"/>
          </a:xfrm>
          <a:prstGeom prst="rect">
            <a:avLst/>
          </a:prstGeom>
        </p:spPr>
      </p:pic>
      <p:sp>
        <p:nvSpPr>
          <p:cNvPr id="147" name="Rectangle 146">
            <a:extLst>
              <a:ext uri="{FF2B5EF4-FFF2-40B4-BE49-F238E27FC236}">
                <a16:creationId xmlns:a16="http://schemas.microsoft.com/office/drawing/2014/main" id="{2ADEA230-FBED-4FF8-93A1-39D090EF892C}"/>
              </a:ext>
            </a:extLst>
          </p:cNvPr>
          <p:cNvSpPr/>
          <p:nvPr/>
        </p:nvSpPr>
        <p:spPr bwMode="auto">
          <a:xfrm>
            <a:off x="4351743" y="5188082"/>
            <a:ext cx="7471958"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Wait for the </a:t>
            </a:r>
            <a:r>
              <a:rPr lang="en-US" sz="1600" dirty="0">
                <a:solidFill>
                  <a:schemeClr val="tx1"/>
                </a:solidFill>
                <a:latin typeface="+mj-lt"/>
                <a:ea typeface="Segoe UI" pitchFamily="34" charset="0"/>
                <a:cs typeface="Segoe UI" pitchFamily="34" charset="0"/>
              </a:rPr>
              <a:t>“Provisioning database…” </a:t>
            </a:r>
            <a:r>
              <a:rPr lang="en-US" sz="1600" dirty="0">
                <a:solidFill>
                  <a:schemeClr val="tx1"/>
                </a:solidFill>
                <a:ea typeface="Segoe UI" pitchFamily="34" charset="0"/>
                <a:cs typeface="Segoe UI" pitchFamily="34" charset="0"/>
              </a:rPr>
              <a:t>message to go away</a:t>
            </a:r>
          </a:p>
        </p:txBody>
      </p:sp>
      <p:pic>
        <p:nvPicPr>
          <p:cNvPr id="13" name="Picture 12">
            <a:extLst>
              <a:ext uri="{FF2B5EF4-FFF2-40B4-BE49-F238E27FC236}">
                <a16:creationId xmlns:a16="http://schemas.microsoft.com/office/drawing/2014/main" id="{C299223B-F064-46B9-A45A-804A07C96D8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575" y="5767577"/>
            <a:ext cx="121920" cy="121920"/>
          </a:xfrm>
          <a:prstGeom prst="rect">
            <a:avLst/>
          </a:prstGeom>
        </p:spPr>
      </p:pic>
      <p:sp>
        <p:nvSpPr>
          <p:cNvPr id="152" name="Rectangle 151">
            <a:extLst>
              <a:ext uri="{FF2B5EF4-FFF2-40B4-BE49-F238E27FC236}">
                <a16:creationId xmlns:a16="http://schemas.microsoft.com/office/drawing/2014/main" id="{2CB73A3B-4D04-49F4-B6EC-EA552721CC49}"/>
              </a:ext>
            </a:extLst>
          </p:cNvPr>
          <p:cNvSpPr/>
          <p:nvPr/>
        </p:nvSpPr>
        <p:spPr bwMode="auto">
          <a:xfrm>
            <a:off x="4870628" y="5724001"/>
            <a:ext cx="68768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 may need to refresh the screen every couple of minutes</a:t>
            </a:r>
          </a:p>
        </p:txBody>
      </p:sp>
      <p:pic>
        <p:nvPicPr>
          <p:cNvPr id="14" name="Picture 13">
            <a:extLst>
              <a:ext uri="{FF2B5EF4-FFF2-40B4-BE49-F238E27FC236}">
                <a16:creationId xmlns:a16="http://schemas.microsoft.com/office/drawing/2014/main" id="{7A95F13E-2FF6-461F-827D-EA3D0CA590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41840" y="6303500"/>
            <a:ext cx="121920" cy="121920"/>
          </a:xfrm>
          <a:prstGeom prst="rect">
            <a:avLst/>
          </a:prstGeom>
        </p:spPr>
      </p:pic>
      <p:sp>
        <p:nvSpPr>
          <p:cNvPr id="157" name="Rectangle 156">
            <a:extLst>
              <a:ext uri="{FF2B5EF4-FFF2-40B4-BE49-F238E27FC236}">
                <a16:creationId xmlns:a16="http://schemas.microsoft.com/office/drawing/2014/main" id="{D4AD76C5-0F1D-462D-A401-9AB5B26B1D81}"/>
              </a:ext>
            </a:extLst>
          </p:cNvPr>
          <p:cNvSpPr/>
          <p:nvPr/>
        </p:nvSpPr>
        <p:spPr bwMode="auto">
          <a:xfrm>
            <a:off x="5424892" y="6259924"/>
            <a:ext cx="6388829"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Once the provisioning is complete, then proceed to create apps in</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the environment</a:t>
            </a:r>
          </a:p>
        </p:txBody>
      </p:sp>
      <p:sp>
        <p:nvSpPr>
          <p:cNvPr id="176" name="Freeform: Shape 175">
            <a:extLst>
              <a:ext uri="{FF2B5EF4-FFF2-40B4-BE49-F238E27FC236}">
                <a16:creationId xmlns:a16="http://schemas.microsoft.com/office/drawing/2014/main" id="{7A41E3D5-F6B7-4810-B32B-9EA12DD860E3}"/>
              </a:ext>
              <a:ext uri="{C183D7F6-B498-43B3-948B-1728B52AA6E4}">
                <adec:decorative xmlns:adec="http://schemas.microsoft.com/office/drawing/2017/decorative" val="1"/>
              </a:ext>
            </a:extLst>
          </p:cNvPr>
          <p:cNvSpPr/>
          <p:nvPr/>
        </p:nvSpPr>
        <p:spPr bwMode="auto">
          <a:xfrm flipH="1">
            <a:off x="1" y="1787071"/>
            <a:ext cx="5083629" cy="5083630"/>
          </a:xfrm>
          <a:custGeom>
            <a:avLst/>
            <a:gdLst>
              <a:gd name="connsiteX0" fmla="*/ 5083629 w 5083629"/>
              <a:gd name="connsiteY0" fmla="*/ 0 h 5083630"/>
              <a:gd name="connsiteX1" fmla="*/ 0 w 5083629"/>
              <a:gd name="connsiteY1" fmla="*/ 5083630 h 5083630"/>
              <a:gd name="connsiteX2" fmla="*/ 5083629 w 5083629"/>
              <a:gd name="connsiteY2" fmla="*/ 5083630 h 5083630"/>
            </a:gdLst>
            <a:ahLst/>
            <a:cxnLst>
              <a:cxn ang="0">
                <a:pos x="connsiteX0" y="connsiteY0"/>
              </a:cxn>
              <a:cxn ang="0">
                <a:pos x="connsiteX1" y="connsiteY1"/>
              </a:cxn>
              <a:cxn ang="0">
                <a:pos x="connsiteX2" y="connsiteY2"/>
              </a:cxn>
            </a:cxnLst>
            <a:rect l="l" t="t" r="r" b="b"/>
            <a:pathLst>
              <a:path w="5083629" h="5083630">
                <a:moveTo>
                  <a:pt x="5083629" y="0"/>
                </a:moveTo>
                <a:lnTo>
                  <a:pt x="0" y="5083630"/>
                </a:lnTo>
                <a:lnTo>
                  <a:pt x="5083629" y="5083630"/>
                </a:lnTo>
                <a:close/>
              </a:path>
            </a:pathLst>
          </a:custGeom>
          <a:solidFill>
            <a:srgbClr val="EAEAEA">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946F858-F088-4572-BB06-06A2AE887D18}"/>
              </a:ext>
              <a:ext uri="{C183D7F6-B498-43B3-948B-1728B52AA6E4}">
                <adec:decorative xmlns:adec="http://schemas.microsoft.com/office/drawing/2017/decorative" val="1"/>
              </a:ext>
            </a:extLst>
          </p:cNvPr>
          <p:cNvSpPr/>
          <p:nvPr/>
        </p:nvSpPr>
        <p:spPr bwMode="auto">
          <a:xfrm flipH="1">
            <a:off x="-5291" y="5878286"/>
            <a:ext cx="958125" cy="979714"/>
          </a:xfrm>
          <a:custGeom>
            <a:avLst/>
            <a:gdLst>
              <a:gd name="connsiteX0" fmla="*/ 1609389 w 1609389"/>
              <a:gd name="connsiteY0" fmla="*/ 779588 h 779588"/>
              <a:gd name="connsiteX1" fmla="*/ 779589 w 1609389"/>
              <a:gd name="connsiteY1" fmla="*/ 0 h 779588"/>
              <a:gd name="connsiteX2" fmla="*/ 0 w 1609389"/>
              <a:gd name="connsiteY2" fmla="*/ 779588 h 779588"/>
              <a:gd name="connsiteX0" fmla="*/ 1609389 w 1669284"/>
              <a:gd name="connsiteY0" fmla="*/ 779588 h 839483"/>
              <a:gd name="connsiteX1" fmla="*/ 779589 w 1669284"/>
              <a:gd name="connsiteY1" fmla="*/ 0 h 839483"/>
              <a:gd name="connsiteX2" fmla="*/ 0 w 1669284"/>
              <a:gd name="connsiteY2" fmla="*/ 779588 h 839483"/>
              <a:gd name="connsiteX3" fmla="*/ 1669284 w 1669284"/>
              <a:gd name="connsiteY3" fmla="*/ 839483 h 839483"/>
              <a:gd name="connsiteX0" fmla="*/ 779589 w 1669284"/>
              <a:gd name="connsiteY0" fmla="*/ 0 h 839483"/>
              <a:gd name="connsiteX1" fmla="*/ 0 w 1669284"/>
              <a:gd name="connsiteY1" fmla="*/ 779588 h 839483"/>
              <a:gd name="connsiteX2" fmla="*/ 1669284 w 1669284"/>
              <a:gd name="connsiteY2" fmla="*/ 839483 h 839483"/>
              <a:gd name="connsiteX0" fmla="*/ 779589 w 779589"/>
              <a:gd name="connsiteY0" fmla="*/ 0 h 779588"/>
              <a:gd name="connsiteX1" fmla="*/ 0 w 779589"/>
              <a:gd name="connsiteY1" fmla="*/ 779588 h 779588"/>
              <a:gd name="connsiteX0" fmla="*/ 886069 w 886069"/>
              <a:gd name="connsiteY0" fmla="*/ 0 h 906034"/>
              <a:gd name="connsiteX1" fmla="*/ 0 w 886069"/>
              <a:gd name="connsiteY1" fmla="*/ 906034 h 906034"/>
            </a:gdLst>
            <a:ahLst/>
            <a:cxnLst>
              <a:cxn ang="0">
                <a:pos x="connsiteX0" y="connsiteY0"/>
              </a:cxn>
              <a:cxn ang="0">
                <a:pos x="connsiteX1" y="connsiteY1"/>
              </a:cxn>
            </a:cxnLst>
            <a:rect l="l" t="t" r="r" b="b"/>
            <a:pathLst>
              <a:path w="886069" h="906034">
                <a:moveTo>
                  <a:pt x="886069" y="0"/>
                </a:moveTo>
                <a:lnTo>
                  <a:pt x="0" y="906034"/>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Graphic 72">
            <a:extLst>
              <a:ext uri="{FF2B5EF4-FFF2-40B4-BE49-F238E27FC236}">
                <a16:creationId xmlns:a16="http://schemas.microsoft.com/office/drawing/2014/main" id="{0C99D63A-4FAA-491C-AA41-EA1ABFF34692}"/>
              </a:ext>
              <a:ext uri="{C183D7F6-B498-43B3-948B-1728B52AA6E4}">
                <adec:decorative xmlns:adec="http://schemas.microsoft.com/office/drawing/2017/decorative" val="1"/>
              </a:ext>
            </a:extLst>
          </p:cNvPr>
          <p:cNvSpPr/>
          <p:nvPr/>
        </p:nvSpPr>
        <p:spPr>
          <a:xfrm>
            <a:off x="636119" y="5080000"/>
            <a:ext cx="936234" cy="1153006"/>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flat">
            <a:solidFill>
              <a:schemeClr val="bg1">
                <a:lumMod val="50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IN"/>
          </a:p>
        </p:txBody>
      </p:sp>
    </p:spTree>
    <p:extLst>
      <p:ext uri="{BB962C8B-B14F-4D97-AF65-F5344CB8AC3E}">
        <p14:creationId xmlns:p14="http://schemas.microsoft.com/office/powerpoint/2010/main" val="41680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81FE-D9D6-4298-9F10-654EBEFE5AE4}"/>
              </a:ext>
            </a:extLst>
          </p:cNvPr>
          <p:cNvSpPr>
            <a:spLocks noGrp="1"/>
          </p:cNvSpPr>
          <p:nvPr>
            <p:ph type="title"/>
          </p:nvPr>
        </p:nvSpPr>
        <p:spPr/>
        <p:txBody>
          <a:bodyPr/>
          <a:lstStyle/>
          <a:p>
            <a:r>
              <a:rPr lang="en-IN" dirty="0"/>
              <a:t>Lab overview</a:t>
            </a:r>
          </a:p>
        </p:txBody>
      </p:sp>
      <p:sp>
        <p:nvSpPr>
          <p:cNvPr id="25" name="Oval 24">
            <a:extLst>
              <a:ext uri="{FF2B5EF4-FFF2-40B4-BE49-F238E27FC236}">
                <a16:creationId xmlns:a16="http://schemas.microsoft.com/office/drawing/2014/main" id="{407A79D5-3744-4A2E-A688-14CD08A2F3A8}"/>
              </a:ext>
              <a:ext uri="{C183D7F6-B498-43B3-948B-1728B52AA6E4}">
                <adec:decorative xmlns:adec="http://schemas.microsoft.com/office/drawing/2017/decorative" val="1"/>
              </a:ext>
            </a:extLst>
          </p:cNvPr>
          <p:cNvSpPr/>
          <p:nvPr/>
        </p:nvSpPr>
        <p:spPr bwMode="auto">
          <a:xfrm rot="17738030">
            <a:off x="595810"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AC971FD9-4824-41CE-B657-127E25207E6D}"/>
              </a:ext>
              <a:ext uri="{C183D7F6-B498-43B3-948B-1728B52AA6E4}">
                <adec:decorative xmlns:adec="http://schemas.microsoft.com/office/drawing/2017/decorative" val="1"/>
              </a:ext>
            </a:extLst>
          </p:cNvPr>
          <p:cNvSpPr/>
          <p:nvPr/>
        </p:nvSpPr>
        <p:spPr bwMode="auto">
          <a:xfrm>
            <a:off x="708454"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200">
              <a:solidFill>
                <a:srgbClr val="000000"/>
              </a:solidFill>
              <a:latin typeface="+mj-lt"/>
            </a:endParaRPr>
          </a:p>
        </p:txBody>
      </p:sp>
      <p:sp>
        <p:nvSpPr>
          <p:cNvPr id="27" name="Freeform: Shape 26">
            <a:extLst>
              <a:ext uri="{FF2B5EF4-FFF2-40B4-BE49-F238E27FC236}">
                <a16:creationId xmlns:a16="http://schemas.microsoft.com/office/drawing/2014/main" id="{3267DEF6-4AA8-487F-95E9-0CA737976B76}"/>
              </a:ext>
              <a:ext uri="{C183D7F6-B498-43B3-948B-1728B52AA6E4}">
                <adec:decorative xmlns:adec="http://schemas.microsoft.com/office/drawing/2017/decorative" val="1"/>
              </a:ext>
            </a:extLst>
          </p:cNvPr>
          <p:cNvSpPr/>
          <p:nvPr/>
        </p:nvSpPr>
        <p:spPr bwMode="auto">
          <a:xfrm rot="5592036">
            <a:off x="2211351"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2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Icon of a cellphone with a play sign on the screen">
            <a:extLst>
              <a:ext uri="{FF2B5EF4-FFF2-40B4-BE49-F238E27FC236}">
                <a16:creationId xmlns:a16="http://schemas.microsoft.com/office/drawing/2014/main" id="{1343A8E2-9925-478B-882D-506277762B6D}"/>
              </a:ext>
            </a:extLst>
          </p:cNvPr>
          <p:cNvPicPr>
            <a:picLocks noChangeAspect="1"/>
          </p:cNvPicPr>
          <p:nvPr/>
        </p:nvPicPr>
        <p:blipFill>
          <a:blip r:embed="rId3"/>
          <a:stretch>
            <a:fillRect/>
          </a:stretch>
        </p:blipFill>
        <p:spPr>
          <a:xfrm>
            <a:off x="1289893" y="2946655"/>
            <a:ext cx="585216" cy="964692"/>
          </a:xfrm>
          <a:prstGeom prst="rect">
            <a:avLst/>
          </a:prstGeom>
        </p:spPr>
      </p:pic>
      <p:sp>
        <p:nvSpPr>
          <p:cNvPr id="4" name="Rectangle 3">
            <a:extLst>
              <a:ext uri="{FF2B5EF4-FFF2-40B4-BE49-F238E27FC236}">
                <a16:creationId xmlns:a16="http://schemas.microsoft.com/office/drawing/2014/main" id="{0A4F2311-637E-43E1-AEE4-B9ECF53DFC11}"/>
              </a:ext>
            </a:extLst>
          </p:cNvPr>
          <p:cNvSpPr/>
          <p:nvPr/>
        </p:nvSpPr>
        <p:spPr>
          <a:xfrm>
            <a:off x="1083518" y="3075058"/>
            <a:ext cx="997966" cy="707886"/>
          </a:xfrm>
          <a:prstGeom prst="rect">
            <a:avLst/>
          </a:prstGeom>
        </p:spPr>
        <p:txBody>
          <a:bodyPr wrap="none">
            <a:spAutoFit/>
          </a:bodyPr>
          <a:lstStyle/>
          <a:p>
            <a:pPr lvl="0" algn="ctr"/>
            <a:r>
              <a:rPr lang="en-US" sz="2000" dirty="0">
                <a:solidFill>
                  <a:schemeClr val="bg1"/>
                </a:solidFill>
                <a:latin typeface="Segoe UI Semibold"/>
              </a:rPr>
              <a:t>Canvas</a:t>
            </a:r>
            <a:br>
              <a:rPr lang="en-US" sz="2000" dirty="0">
                <a:solidFill>
                  <a:schemeClr val="bg1"/>
                </a:solidFill>
                <a:latin typeface="Segoe UI Semibold"/>
              </a:rPr>
            </a:br>
            <a:r>
              <a:rPr lang="en-US" sz="2000" dirty="0">
                <a:solidFill>
                  <a:schemeClr val="bg1"/>
                </a:solidFill>
                <a:latin typeface="Segoe UI Semibold"/>
              </a:rPr>
              <a:t>App</a:t>
            </a:r>
          </a:p>
        </p:txBody>
      </p:sp>
      <p:sp>
        <p:nvSpPr>
          <p:cNvPr id="36" name="Oval 35">
            <a:extLst>
              <a:ext uri="{FF2B5EF4-FFF2-40B4-BE49-F238E27FC236}">
                <a16:creationId xmlns:a16="http://schemas.microsoft.com/office/drawing/2014/main" id="{3DEDB611-249F-44C4-B3D6-E34507FD3DFF}"/>
              </a:ext>
              <a:ext uri="{C183D7F6-B498-43B3-948B-1728B52AA6E4}">
                <adec:decorative xmlns:adec="http://schemas.microsoft.com/office/drawing/2017/decorative" val="1"/>
              </a:ext>
            </a:extLst>
          </p:cNvPr>
          <p:cNvSpPr/>
          <p:nvPr/>
        </p:nvSpPr>
        <p:spPr bwMode="auto">
          <a:xfrm rot="17738030">
            <a:off x="343985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AE1EB70-2F31-4E03-9565-CFC81C222857}"/>
              </a:ext>
              <a:ext uri="{C183D7F6-B498-43B3-948B-1728B52AA6E4}">
                <adec:decorative xmlns:adec="http://schemas.microsoft.com/office/drawing/2017/decorative" val="1"/>
              </a:ext>
            </a:extLst>
          </p:cNvPr>
          <p:cNvSpPr/>
          <p:nvPr/>
        </p:nvSpPr>
        <p:spPr bwMode="auto">
          <a:xfrm>
            <a:off x="3552495"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u="sng">
              <a:solidFill>
                <a:srgbClr val="000000"/>
              </a:solidFill>
              <a:latin typeface="+mj-lt"/>
            </a:endParaRPr>
          </a:p>
        </p:txBody>
      </p:sp>
      <p:sp>
        <p:nvSpPr>
          <p:cNvPr id="39" name="Freeform: Shape 38">
            <a:extLst>
              <a:ext uri="{FF2B5EF4-FFF2-40B4-BE49-F238E27FC236}">
                <a16:creationId xmlns:a16="http://schemas.microsoft.com/office/drawing/2014/main" id="{AA88A62C-31B1-410A-A4A3-E10CB8DD7DCB}"/>
              </a:ext>
              <a:ext uri="{C183D7F6-B498-43B3-948B-1728B52AA6E4}">
                <adec:decorative xmlns:adec="http://schemas.microsoft.com/office/drawing/2017/decorative" val="1"/>
              </a:ext>
            </a:extLst>
          </p:cNvPr>
          <p:cNvSpPr/>
          <p:nvPr/>
        </p:nvSpPr>
        <p:spPr bwMode="auto">
          <a:xfrm rot="5592036">
            <a:off x="5055392"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n icon of a hand offering services">
            <a:extLst>
              <a:ext uri="{FF2B5EF4-FFF2-40B4-BE49-F238E27FC236}">
                <a16:creationId xmlns:a16="http://schemas.microsoft.com/office/drawing/2014/main" id="{0558F8D9-1C1C-46F9-AE69-E160F09493E8}"/>
              </a:ext>
            </a:extLst>
          </p:cNvPr>
          <p:cNvPicPr>
            <a:picLocks noChangeAspect="1"/>
          </p:cNvPicPr>
          <p:nvPr/>
        </p:nvPicPr>
        <p:blipFill>
          <a:blip r:embed="rId4"/>
          <a:stretch>
            <a:fillRect/>
          </a:stretch>
        </p:blipFill>
        <p:spPr>
          <a:xfrm>
            <a:off x="4007442" y="2983231"/>
            <a:ext cx="838200" cy="891540"/>
          </a:xfrm>
          <a:prstGeom prst="rect">
            <a:avLst/>
          </a:prstGeom>
        </p:spPr>
      </p:pic>
      <p:sp>
        <p:nvSpPr>
          <p:cNvPr id="41" name="Rectangle 40">
            <a:extLst>
              <a:ext uri="{FF2B5EF4-FFF2-40B4-BE49-F238E27FC236}">
                <a16:creationId xmlns:a16="http://schemas.microsoft.com/office/drawing/2014/main" id="{97D00467-0EF8-437D-AD94-B899C3DD780D}"/>
              </a:ext>
            </a:extLst>
          </p:cNvPr>
          <p:cNvSpPr/>
          <p:nvPr/>
        </p:nvSpPr>
        <p:spPr>
          <a:xfrm>
            <a:off x="3757324" y="3075058"/>
            <a:ext cx="1338443" cy="400110"/>
          </a:xfrm>
          <a:prstGeom prst="rect">
            <a:avLst/>
          </a:prstGeom>
        </p:spPr>
        <p:txBody>
          <a:bodyPr wrap="none">
            <a:spAutoFit/>
          </a:bodyPr>
          <a:lstStyle/>
          <a:p>
            <a:pPr algn="ctr"/>
            <a:r>
              <a:rPr lang="en-US" sz="2000" dirty="0">
                <a:solidFill>
                  <a:schemeClr val="bg1"/>
                </a:solidFill>
                <a:latin typeface="Segoe UI Semibold"/>
                <a:cs typeface="Segoe UI" pitchFamily="34" charset="0"/>
              </a:rPr>
              <a:t>Dataverse</a:t>
            </a:r>
          </a:p>
        </p:txBody>
      </p:sp>
      <p:sp>
        <p:nvSpPr>
          <p:cNvPr id="43" name="Oval 42">
            <a:extLst>
              <a:ext uri="{FF2B5EF4-FFF2-40B4-BE49-F238E27FC236}">
                <a16:creationId xmlns:a16="http://schemas.microsoft.com/office/drawing/2014/main" id="{58144B12-D947-4A9D-9608-AB03B8CBCC0C}"/>
              </a:ext>
              <a:ext uri="{C183D7F6-B498-43B3-948B-1728B52AA6E4}">
                <adec:decorative xmlns:adec="http://schemas.microsoft.com/office/drawing/2017/decorative" val="1"/>
              </a:ext>
            </a:extLst>
          </p:cNvPr>
          <p:cNvSpPr/>
          <p:nvPr/>
        </p:nvSpPr>
        <p:spPr bwMode="auto">
          <a:xfrm rot="17738030">
            <a:off x="628389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E4C2C28-C439-45FC-B9F2-840541BBDB2C}"/>
              </a:ext>
              <a:ext uri="{C183D7F6-B498-43B3-948B-1728B52AA6E4}">
                <adec:decorative xmlns:adec="http://schemas.microsoft.com/office/drawing/2017/decorative" val="1"/>
              </a:ext>
            </a:extLst>
          </p:cNvPr>
          <p:cNvSpPr/>
          <p:nvPr/>
        </p:nvSpPr>
        <p:spPr bwMode="auto">
          <a:xfrm>
            <a:off x="6396537"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46" name="Freeform: Shape 45">
            <a:extLst>
              <a:ext uri="{FF2B5EF4-FFF2-40B4-BE49-F238E27FC236}">
                <a16:creationId xmlns:a16="http://schemas.microsoft.com/office/drawing/2014/main" id="{ED26ABF9-3B82-47C4-A667-B6686B3F3F83}"/>
              </a:ext>
              <a:ext uri="{C183D7F6-B498-43B3-948B-1728B52AA6E4}">
                <adec:decorative xmlns:adec="http://schemas.microsoft.com/office/drawing/2017/decorative" val="1"/>
              </a:ext>
            </a:extLst>
          </p:cNvPr>
          <p:cNvSpPr/>
          <p:nvPr/>
        </p:nvSpPr>
        <p:spPr bwMode="auto">
          <a:xfrm rot="5592036">
            <a:off x="789943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n icon of app model">
            <a:extLst>
              <a:ext uri="{FF2B5EF4-FFF2-40B4-BE49-F238E27FC236}">
                <a16:creationId xmlns:a16="http://schemas.microsoft.com/office/drawing/2014/main" id="{5D62B0BE-5A34-49C2-B6CB-3A932945139E}"/>
              </a:ext>
            </a:extLst>
          </p:cNvPr>
          <p:cNvPicPr>
            <a:picLocks noChangeAspect="1"/>
          </p:cNvPicPr>
          <p:nvPr/>
        </p:nvPicPr>
        <p:blipFill>
          <a:blip r:embed="rId5"/>
          <a:stretch>
            <a:fillRect/>
          </a:stretch>
        </p:blipFill>
        <p:spPr>
          <a:xfrm>
            <a:off x="6788238" y="3023617"/>
            <a:ext cx="964692" cy="810768"/>
          </a:xfrm>
          <a:prstGeom prst="rect">
            <a:avLst/>
          </a:prstGeom>
        </p:spPr>
      </p:pic>
      <p:sp>
        <p:nvSpPr>
          <p:cNvPr id="48" name="Rectangle 47">
            <a:extLst>
              <a:ext uri="{FF2B5EF4-FFF2-40B4-BE49-F238E27FC236}">
                <a16:creationId xmlns:a16="http://schemas.microsoft.com/office/drawing/2014/main" id="{76B53B45-C66F-44C8-8CB4-F5495093859B}"/>
              </a:ext>
            </a:extLst>
          </p:cNvPr>
          <p:cNvSpPr/>
          <p:nvPr/>
        </p:nvSpPr>
        <p:spPr>
          <a:xfrm>
            <a:off x="6473493" y="3121225"/>
            <a:ext cx="1594182" cy="615553"/>
          </a:xfrm>
          <a:prstGeom prst="rect">
            <a:avLst/>
          </a:prstGeom>
        </p:spPr>
        <p:txBody>
          <a:bodyPr wrap="square" lIns="0" tIns="0" rIns="0" bIns="0">
            <a:spAutoFit/>
          </a:bodyPr>
          <a:lstStyle/>
          <a:p>
            <a:pPr lvl="0" algn="ctr"/>
            <a:r>
              <a:rPr lang="en-US" sz="2000" dirty="0">
                <a:solidFill>
                  <a:schemeClr val="bg1"/>
                </a:solidFill>
                <a:latin typeface="Segoe UI Semibold"/>
                <a:ea typeface="Segoe UI" pitchFamily="34" charset="0"/>
                <a:cs typeface="Segoe UI" pitchFamily="34" charset="0"/>
              </a:rPr>
              <a:t>Model-driven</a:t>
            </a:r>
          </a:p>
          <a:p>
            <a:pPr lvl="0" algn="ctr"/>
            <a:r>
              <a:rPr lang="en-US" sz="2000" dirty="0">
                <a:solidFill>
                  <a:schemeClr val="bg1"/>
                </a:solidFill>
                <a:latin typeface="Segoe UI Semibold"/>
                <a:ea typeface="Segoe UI" pitchFamily="34" charset="0"/>
                <a:cs typeface="Segoe UI" pitchFamily="34" charset="0"/>
              </a:rPr>
              <a:t>App</a:t>
            </a:r>
          </a:p>
        </p:txBody>
      </p:sp>
      <p:sp>
        <p:nvSpPr>
          <p:cNvPr id="50" name="Oval 49">
            <a:extLst>
              <a:ext uri="{FF2B5EF4-FFF2-40B4-BE49-F238E27FC236}">
                <a16:creationId xmlns:a16="http://schemas.microsoft.com/office/drawing/2014/main" id="{976A7B5C-D972-45FB-A36A-790768253A0D}"/>
              </a:ext>
              <a:ext uri="{C183D7F6-B498-43B3-948B-1728B52AA6E4}">
                <adec:decorative xmlns:adec="http://schemas.microsoft.com/office/drawing/2017/decorative" val="1"/>
              </a:ext>
            </a:extLst>
          </p:cNvPr>
          <p:cNvSpPr/>
          <p:nvPr/>
        </p:nvSpPr>
        <p:spPr bwMode="auto">
          <a:xfrm rot="17738030">
            <a:off x="9127936"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4C5E5F32-6DD8-4791-93E7-D5B94F0007CE}"/>
              </a:ext>
              <a:ext uri="{C183D7F6-B498-43B3-948B-1728B52AA6E4}">
                <adec:decorative xmlns:adec="http://schemas.microsoft.com/office/drawing/2017/decorative" val="1"/>
              </a:ext>
            </a:extLst>
          </p:cNvPr>
          <p:cNvSpPr/>
          <p:nvPr/>
        </p:nvSpPr>
        <p:spPr bwMode="auto">
          <a:xfrm>
            <a:off x="9240579" y="2554953"/>
            <a:ext cx="1748094"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53" name="Freeform: Shape 52">
            <a:extLst>
              <a:ext uri="{FF2B5EF4-FFF2-40B4-BE49-F238E27FC236}">
                <a16:creationId xmlns:a16="http://schemas.microsoft.com/office/drawing/2014/main" id="{FBC51258-6343-43EA-ADC8-2E1FC68C3564}"/>
              </a:ext>
              <a:ext uri="{C183D7F6-B498-43B3-948B-1728B52AA6E4}">
                <adec:decorative xmlns:adec="http://schemas.microsoft.com/office/drawing/2017/decorative" val="1"/>
              </a:ext>
            </a:extLst>
          </p:cNvPr>
          <p:cNvSpPr/>
          <p:nvPr/>
        </p:nvSpPr>
        <p:spPr bwMode="auto">
          <a:xfrm rot="5592036">
            <a:off x="10743477"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n icon of power switch">
            <a:extLst>
              <a:ext uri="{FF2B5EF4-FFF2-40B4-BE49-F238E27FC236}">
                <a16:creationId xmlns:a16="http://schemas.microsoft.com/office/drawing/2014/main" id="{A81869E4-4FB3-4BFC-82EE-AA671C6D5530}"/>
              </a:ext>
            </a:extLst>
          </p:cNvPr>
          <p:cNvPicPr>
            <a:picLocks noChangeAspect="1"/>
          </p:cNvPicPr>
          <p:nvPr/>
        </p:nvPicPr>
        <p:blipFill>
          <a:blip r:embed="rId6"/>
          <a:stretch>
            <a:fillRect/>
          </a:stretch>
        </p:blipFill>
        <p:spPr>
          <a:xfrm>
            <a:off x="9759534" y="2995423"/>
            <a:ext cx="710184" cy="867156"/>
          </a:xfrm>
          <a:prstGeom prst="rect">
            <a:avLst/>
          </a:prstGeom>
        </p:spPr>
      </p:pic>
      <p:sp>
        <p:nvSpPr>
          <p:cNvPr id="55" name="Rectangle 54">
            <a:extLst>
              <a:ext uri="{FF2B5EF4-FFF2-40B4-BE49-F238E27FC236}">
                <a16:creationId xmlns:a16="http://schemas.microsoft.com/office/drawing/2014/main" id="{37578950-70A0-4F07-B813-1D69EEE0619D}"/>
              </a:ext>
            </a:extLst>
          </p:cNvPr>
          <p:cNvSpPr/>
          <p:nvPr/>
        </p:nvSpPr>
        <p:spPr>
          <a:xfrm>
            <a:off x="9494577" y="3105836"/>
            <a:ext cx="1240098" cy="646331"/>
          </a:xfrm>
          <a:prstGeom prst="rect">
            <a:avLst/>
          </a:prstGeom>
        </p:spPr>
        <p:txBody>
          <a:bodyPr wrap="square" lIns="0" rIns="0">
            <a:spAutoFit/>
          </a:bodyPr>
          <a:lstStyle/>
          <a:p>
            <a:pPr lvl="0" algn="ctr">
              <a:lnSpc>
                <a:spcPct val="90000"/>
              </a:lnSpc>
            </a:pPr>
            <a:r>
              <a:rPr lang="en-US" sz="2000" dirty="0">
                <a:solidFill>
                  <a:schemeClr val="bg1"/>
                </a:solidFill>
                <a:latin typeface="Segoe UI Semibold"/>
                <a:ea typeface="Segoe UI" pitchFamily="34" charset="0"/>
                <a:cs typeface="Segoe UI" pitchFamily="34" charset="0"/>
              </a:rPr>
              <a:t>Power Automate</a:t>
            </a:r>
            <a:endParaRPr lang="en-US" sz="2000" dirty="0">
              <a:solidFill>
                <a:schemeClr val="bg1"/>
              </a:solidFill>
              <a:latin typeface="Segoe UI Semibold"/>
            </a:endParaRPr>
          </a:p>
        </p:txBody>
      </p:sp>
    </p:spTree>
    <p:extLst>
      <p:ext uri="{BB962C8B-B14F-4D97-AF65-F5344CB8AC3E}">
        <p14:creationId xmlns:p14="http://schemas.microsoft.com/office/powerpoint/2010/main" val="314186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EDB75-6EB7-4330-8AF2-C4A07CE1F20D}"/>
              </a:ext>
            </a:extLst>
          </p:cNvPr>
          <p:cNvSpPr>
            <a:spLocks noGrp="1"/>
          </p:cNvSpPr>
          <p:nvPr>
            <p:ph type="title" idx="4294967295"/>
          </p:nvPr>
        </p:nvSpPr>
        <p:spPr>
          <a:xfrm>
            <a:off x="304800" y="2403474"/>
            <a:ext cx="11586711" cy="1135063"/>
          </a:xfrm>
        </p:spPr>
        <p:txBody>
          <a:bodyPr anchor="ctr"/>
          <a:lstStyle/>
          <a:p>
            <a:r>
              <a:rPr lang="en-IN" sz="4800" dirty="0"/>
              <a:t>Hands-on-lab 1</a:t>
            </a:r>
          </a:p>
        </p:txBody>
      </p:sp>
      <p:sp>
        <p:nvSpPr>
          <p:cNvPr id="7" name="Title 1">
            <a:extLst>
              <a:ext uri="{FF2B5EF4-FFF2-40B4-BE49-F238E27FC236}">
                <a16:creationId xmlns:a16="http://schemas.microsoft.com/office/drawing/2014/main" id="{DDFE5E3D-6912-41C5-8417-76E42416C6E7}"/>
              </a:ext>
            </a:extLst>
          </p:cNvPr>
          <p:cNvSpPr txBox="1">
            <a:spLocks/>
          </p:cNvSpPr>
          <p:nvPr/>
        </p:nvSpPr>
        <p:spPr>
          <a:xfrm>
            <a:off x="304800" y="3261108"/>
            <a:ext cx="7073900"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dirty="0"/>
              <a:t>Module 1: Power Apps Canvas App</a:t>
            </a:r>
          </a:p>
        </p:txBody>
      </p:sp>
    </p:spTree>
    <p:extLst>
      <p:ext uri="{BB962C8B-B14F-4D97-AF65-F5344CB8AC3E}">
        <p14:creationId xmlns:p14="http://schemas.microsoft.com/office/powerpoint/2010/main" val="73903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68AFFF1E-07E1-4C58-8296-B9717EFA0E55}"/>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822BEBB2-AB61-4F34-B985-95E593BA43A9}"/>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AD7EA0FC-00D3-43FB-B47E-4499476828B0}"/>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4" name="Freeform: Shape 203">
            <a:extLst>
              <a:ext uri="{FF2B5EF4-FFF2-40B4-BE49-F238E27FC236}">
                <a16:creationId xmlns:a16="http://schemas.microsoft.com/office/drawing/2014/main" id="{330A917E-A8E9-4711-9182-7A5E9D579040}"/>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5" name="Title 6">
            <a:extLst>
              <a:ext uri="{FF2B5EF4-FFF2-40B4-BE49-F238E27FC236}">
                <a16:creationId xmlns:a16="http://schemas.microsoft.com/office/drawing/2014/main" id="{5187754A-55EF-44D3-AD72-97ACA6001DB2}"/>
              </a:ext>
            </a:extLst>
          </p:cNvPr>
          <p:cNvSpPr>
            <a:spLocks noGrp="1"/>
          </p:cNvSpPr>
          <p:nvPr>
            <p:ph type="title"/>
          </p:nvPr>
        </p:nvSpPr>
        <p:spPr>
          <a:xfrm>
            <a:off x="304800" y="792376"/>
            <a:ext cx="11908064" cy="578926"/>
          </a:xfrm>
        </p:spPr>
        <p:txBody>
          <a:bodyPr/>
          <a:lstStyle/>
          <a:p>
            <a:r>
              <a:rPr lang="en-IN" dirty="0"/>
              <a:t>Module 1:Learning objectives</a:t>
            </a:r>
          </a:p>
        </p:txBody>
      </p:sp>
      <p:grpSp>
        <p:nvGrpSpPr>
          <p:cNvPr id="206" name="Group 205" descr="A breadcrumb of Canvas App">
            <a:extLst>
              <a:ext uri="{FF2B5EF4-FFF2-40B4-BE49-F238E27FC236}">
                <a16:creationId xmlns:a16="http://schemas.microsoft.com/office/drawing/2014/main" id="{335373AE-1DB4-4021-B366-FABC8ABAF24C}"/>
              </a:ext>
            </a:extLst>
          </p:cNvPr>
          <p:cNvGrpSpPr/>
          <p:nvPr/>
        </p:nvGrpSpPr>
        <p:grpSpPr>
          <a:xfrm>
            <a:off x="7412527" y="141681"/>
            <a:ext cx="1024061" cy="818743"/>
            <a:chOff x="7415641" y="138519"/>
            <a:chExt cx="1024061" cy="818743"/>
          </a:xfrm>
        </p:grpSpPr>
        <p:sp>
          <p:nvSpPr>
            <p:cNvPr id="207" name="Oval 206">
              <a:extLst>
                <a:ext uri="{FF2B5EF4-FFF2-40B4-BE49-F238E27FC236}">
                  <a16:creationId xmlns:a16="http://schemas.microsoft.com/office/drawing/2014/main" id="{8F7553D7-2FE5-449F-A78A-962BBFEA60FF}"/>
                </a:ext>
                <a:ext uri="{C183D7F6-B498-43B3-948B-1728B52AA6E4}">
                  <adec:decorative xmlns:adec="http://schemas.microsoft.com/office/drawing/2017/decorative" val="1"/>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207">
              <a:extLst>
                <a:ext uri="{FF2B5EF4-FFF2-40B4-BE49-F238E27FC236}">
                  <a16:creationId xmlns:a16="http://schemas.microsoft.com/office/drawing/2014/main" id="{5A7E41CC-C6EC-4448-926A-59073C0E3779}"/>
                </a:ext>
              </a:extLst>
            </p:cNvPr>
            <p:cNvGrpSpPr/>
            <p:nvPr/>
          </p:nvGrpSpPr>
          <p:grpSpPr>
            <a:xfrm>
              <a:off x="7462376" y="185254"/>
              <a:ext cx="977326" cy="725273"/>
              <a:chOff x="7462376" y="185254"/>
              <a:chExt cx="977326" cy="725273"/>
            </a:xfrm>
          </p:grpSpPr>
          <p:sp>
            <p:nvSpPr>
              <p:cNvPr id="209" name="Oval 208">
                <a:extLst>
                  <a:ext uri="{FF2B5EF4-FFF2-40B4-BE49-F238E27FC236}">
                    <a16:creationId xmlns:a16="http://schemas.microsoft.com/office/drawing/2014/main" id="{623BCC5B-BA43-49A7-8EC2-D69DE59303E1}"/>
                  </a:ext>
                  <a:ext uri="{C183D7F6-B498-43B3-948B-1728B52AA6E4}">
                    <adec:decorative xmlns:adec="http://schemas.microsoft.com/office/drawing/2017/decorative" val="1"/>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210" name="Freeform: Shape 209">
                <a:extLst>
                  <a:ext uri="{FF2B5EF4-FFF2-40B4-BE49-F238E27FC236}">
                    <a16:creationId xmlns:a16="http://schemas.microsoft.com/office/drawing/2014/main" id="{B8D8BA2D-6A1B-4CE0-BE89-DF3682CE1732}"/>
                  </a:ext>
                  <a:ext uri="{C183D7F6-B498-43B3-948B-1728B52AA6E4}">
                    <adec:decorative xmlns:adec="http://schemas.microsoft.com/office/drawing/2017/decorative" val="1"/>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2321F38-B578-4053-B469-9DDAE9FCC522}"/>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212" name="CellPhone_video" title="Icon of a cellphone with a play sign on the screen">
                <a:extLst>
                  <a:ext uri="{FF2B5EF4-FFF2-40B4-BE49-F238E27FC236}">
                    <a16:creationId xmlns:a16="http://schemas.microsoft.com/office/drawing/2014/main" id="{0FFFD757-ECE2-4E3D-9087-90B17315269A}"/>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pic>
        <p:nvPicPr>
          <p:cNvPr id="213" name="Picture 212" descr="Icon of a surface pen with a drawn line below it">
            <a:extLst>
              <a:ext uri="{FF2B5EF4-FFF2-40B4-BE49-F238E27FC236}">
                <a16:creationId xmlns:a16="http://schemas.microsoft.com/office/drawing/2014/main" id="{91CA1546-7A11-43E0-9EBD-53DC2FF189ED}"/>
              </a:ext>
            </a:extLst>
          </p:cNvPr>
          <p:cNvPicPr>
            <a:picLocks noChangeAspect="1"/>
          </p:cNvPicPr>
          <p:nvPr/>
        </p:nvPicPr>
        <p:blipFill>
          <a:blip r:embed="rId3"/>
          <a:stretch>
            <a:fillRect/>
          </a:stretch>
        </p:blipFill>
        <p:spPr>
          <a:xfrm>
            <a:off x="497511" y="1572513"/>
            <a:ext cx="534924" cy="536448"/>
          </a:xfrm>
          <a:prstGeom prst="rect">
            <a:avLst/>
          </a:prstGeom>
        </p:spPr>
      </p:pic>
      <p:sp>
        <p:nvSpPr>
          <p:cNvPr id="214" name="Text Placeholder 3">
            <a:extLst>
              <a:ext uri="{FF2B5EF4-FFF2-40B4-BE49-F238E27FC236}">
                <a16:creationId xmlns:a16="http://schemas.microsoft.com/office/drawing/2014/main" id="{F0ADF67C-4639-4F96-AE9F-58EC5711DFDB}"/>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Segoe UI Semilight" panose="020B0402040204020203" pitchFamily="34" charset="0"/>
              </a:rPr>
              <a:t>Sign-in and create a new Canvas App</a:t>
            </a:r>
          </a:p>
        </p:txBody>
      </p:sp>
      <p:pic>
        <p:nvPicPr>
          <p:cNvPr id="215" name="Picture 214" descr="Icon of three boxes in a bracket chart">
            <a:extLst>
              <a:ext uri="{FF2B5EF4-FFF2-40B4-BE49-F238E27FC236}">
                <a16:creationId xmlns:a16="http://schemas.microsoft.com/office/drawing/2014/main" id="{6AB2D49B-0527-4FE8-8F75-AAE911C88ED7}"/>
              </a:ext>
            </a:extLst>
          </p:cNvPr>
          <p:cNvPicPr>
            <a:picLocks noChangeAspect="1"/>
          </p:cNvPicPr>
          <p:nvPr/>
        </p:nvPicPr>
        <p:blipFill>
          <a:blip r:embed="rId4"/>
          <a:stretch>
            <a:fillRect/>
          </a:stretch>
        </p:blipFill>
        <p:spPr>
          <a:xfrm>
            <a:off x="497511" y="2423816"/>
            <a:ext cx="536448" cy="536448"/>
          </a:xfrm>
          <a:prstGeom prst="rect">
            <a:avLst/>
          </a:prstGeom>
        </p:spPr>
      </p:pic>
      <p:sp>
        <p:nvSpPr>
          <p:cNvPr id="216" name="Text Placeholder 3 - 1">
            <a:extLst>
              <a:ext uri="{FF2B5EF4-FFF2-40B4-BE49-F238E27FC236}">
                <a16:creationId xmlns:a16="http://schemas.microsoft.com/office/drawing/2014/main" id="{0222A5E4-DF1F-4326-AC80-68E09C3E6DB2}"/>
              </a:ext>
            </a:extLst>
          </p:cNvPr>
          <p:cNvSpPr txBox="1">
            <a:spLocks/>
          </p:cNvSpPr>
          <p:nvPr/>
        </p:nvSpPr>
        <p:spPr>
          <a:xfrm>
            <a:off x="1131715" y="2457659"/>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Connect to data sources</a:t>
            </a:r>
          </a:p>
        </p:txBody>
      </p:sp>
      <p:pic>
        <p:nvPicPr>
          <p:cNvPr id="217" name="Picture 216" descr="Icon of a funnel filter">
            <a:extLst>
              <a:ext uri="{FF2B5EF4-FFF2-40B4-BE49-F238E27FC236}">
                <a16:creationId xmlns:a16="http://schemas.microsoft.com/office/drawing/2014/main" id="{F8A2A76E-E005-4AA5-AEE1-B600D09CC5AA}"/>
              </a:ext>
            </a:extLst>
          </p:cNvPr>
          <p:cNvPicPr>
            <a:picLocks noChangeAspect="1"/>
          </p:cNvPicPr>
          <p:nvPr/>
        </p:nvPicPr>
        <p:blipFill>
          <a:blip r:embed="rId5"/>
          <a:stretch>
            <a:fillRect/>
          </a:stretch>
        </p:blipFill>
        <p:spPr>
          <a:xfrm>
            <a:off x="497511" y="3252356"/>
            <a:ext cx="536448" cy="536448"/>
          </a:xfrm>
          <a:prstGeom prst="rect">
            <a:avLst/>
          </a:prstGeom>
        </p:spPr>
      </p:pic>
      <p:sp>
        <p:nvSpPr>
          <p:cNvPr id="218" name="Text Placeholder 3 - 2">
            <a:extLst>
              <a:ext uri="{FF2B5EF4-FFF2-40B4-BE49-F238E27FC236}">
                <a16:creationId xmlns:a16="http://schemas.microsoft.com/office/drawing/2014/main" id="{D000E5DF-7681-47DA-8B44-0ABC54ED186C}"/>
              </a:ext>
            </a:extLst>
          </p:cNvPr>
          <p:cNvSpPr txBox="1">
            <a:spLocks/>
          </p:cNvSpPr>
          <p:nvPr/>
        </p:nvSpPr>
        <p:spPr>
          <a:xfrm>
            <a:off x="1131715" y="3293975"/>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Filter data</a:t>
            </a:r>
          </a:p>
        </p:txBody>
      </p:sp>
      <p:pic>
        <p:nvPicPr>
          <p:cNvPr id="219" name="Picture 218" descr="Icon of a cellphone in front of a tablet">
            <a:extLst>
              <a:ext uri="{FF2B5EF4-FFF2-40B4-BE49-F238E27FC236}">
                <a16:creationId xmlns:a16="http://schemas.microsoft.com/office/drawing/2014/main" id="{6AB6C397-0AAC-43EB-AA13-62B5C415CED2}"/>
              </a:ext>
            </a:extLst>
          </p:cNvPr>
          <p:cNvPicPr>
            <a:picLocks noChangeAspect="1"/>
          </p:cNvPicPr>
          <p:nvPr/>
        </p:nvPicPr>
        <p:blipFill>
          <a:blip r:embed="rId6"/>
          <a:stretch>
            <a:fillRect/>
          </a:stretch>
        </p:blipFill>
        <p:spPr>
          <a:xfrm>
            <a:off x="497511" y="4088672"/>
            <a:ext cx="536448" cy="536448"/>
          </a:xfrm>
          <a:prstGeom prst="rect">
            <a:avLst/>
          </a:prstGeom>
        </p:spPr>
      </p:pic>
      <p:sp>
        <p:nvSpPr>
          <p:cNvPr id="220" name="Text Placeholder 3 - 3">
            <a:extLst>
              <a:ext uri="{FF2B5EF4-FFF2-40B4-BE49-F238E27FC236}">
                <a16:creationId xmlns:a16="http://schemas.microsoft.com/office/drawing/2014/main" id="{49BD0D7E-B6B2-4838-874D-1E47B4386CA2}"/>
              </a:ext>
            </a:extLst>
          </p:cNvPr>
          <p:cNvSpPr txBox="1">
            <a:spLocks/>
          </p:cNvSpPr>
          <p:nvPr/>
        </p:nvSpPr>
        <p:spPr>
          <a:xfrm>
            <a:off x="1131715" y="4130291"/>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multiple screens and navigation</a:t>
            </a:r>
          </a:p>
        </p:txBody>
      </p:sp>
      <p:pic>
        <p:nvPicPr>
          <p:cNvPr id="221" name="Picture 220" descr="Icon of two interlocked gears">
            <a:extLst>
              <a:ext uri="{FF2B5EF4-FFF2-40B4-BE49-F238E27FC236}">
                <a16:creationId xmlns:a16="http://schemas.microsoft.com/office/drawing/2014/main" id="{81A1CD8F-287F-47C7-BB47-744317DD3BAA}"/>
              </a:ext>
            </a:extLst>
          </p:cNvPr>
          <p:cNvPicPr>
            <a:picLocks noChangeAspect="1"/>
          </p:cNvPicPr>
          <p:nvPr/>
        </p:nvPicPr>
        <p:blipFill>
          <a:blip r:embed="rId7"/>
          <a:stretch>
            <a:fillRect/>
          </a:stretch>
        </p:blipFill>
        <p:spPr>
          <a:xfrm>
            <a:off x="497511" y="4932763"/>
            <a:ext cx="536448" cy="536448"/>
          </a:xfrm>
          <a:prstGeom prst="rect">
            <a:avLst/>
          </a:prstGeom>
        </p:spPr>
      </p:pic>
      <p:sp>
        <p:nvSpPr>
          <p:cNvPr id="222" name="Text Placeholder 3 - 4">
            <a:extLst>
              <a:ext uri="{FF2B5EF4-FFF2-40B4-BE49-F238E27FC236}">
                <a16:creationId xmlns:a16="http://schemas.microsoft.com/office/drawing/2014/main" id="{5CDA5F23-25E9-42B4-A017-0D521490C86F}"/>
              </a:ext>
            </a:extLst>
          </p:cNvPr>
          <p:cNvSpPr txBox="1">
            <a:spLocks/>
          </p:cNvSpPr>
          <p:nvPr/>
        </p:nvSpPr>
        <p:spPr>
          <a:xfrm>
            <a:off x="1131715" y="4966606"/>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Customize the user experience – galleries and controls</a:t>
            </a:r>
          </a:p>
        </p:txBody>
      </p:sp>
      <p:grpSp>
        <p:nvGrpSpPr>
          <p:cNvPr id="223" name="Group 222" descr="A screenshot of a Device Ordering App webpage">
            <a:extLst>
              <a:ext uri="{FF2B5EF4-FFF2-40B4-BE49-F238E27FC236}">
                <a16:creationId xmlns:a16="http://schemas.microsoft.com/office/drawing/2014/main" id="{5C6D088A-A650-4957-9DFC-381582CC63EC}"/>
              </a:ext>
            </a:extLst>
          </p:cNvPr>
          <p:cNvGrpSpPr/>
          <p:nvPr/>
        </p:nvGrpSpPr>
        <p:grpSpPr>
          <a:xfrm>
            <a:off x="8196064" y="1224107"/>
            <a:ext cx="3681651" cy="2255270"/>
            <a:chOff x="8196064" y="1224107"/>
            <a:chExt cx="3681651" cy="2255270"/>
          </a:xfrm>
        </p:grpSpPr>
        <p:pic>
          <p:nvPicPr>
            <p:cNvPr id="224" name="Picture 223" descr="A screenshot of a Device Ordering App ">
              <a:extLst>
                <a:ext uri="{FF2B5EF4-FFF2-40B4-BE49-F238E27FC236}">
                  <a16:creationId xmlns:a16="http://schemas.microsoft.com/office/drawing/2014/main" id="{801D72CB-C6E4-4C0C-BFCB-A77E75C7EDAB}"/>
                </a:ext>
              </a:extLst>
            </p:cNvPr>
            <p:cNvPicPr>
              <a:picLocks noChangeAspect="1"/>
            </p:cNvPicPr>
            <p:nvPr/>
          </p:nvPicPr>
          <p:blipFill>
            <a:blip r:embed="rId8"/>
            <a:stretch>
              <a:fillRect/>
            </a:stretch>
          </p:blipFill>
          <p:spPr>
            <a:xfrm>
              <a:off x="8288734" y="1305903"/>
              <a:ext cx="3499805" cy="2091347"/>
            </a:xfrm>
            <a:prstGeom prst="rect">
              <a:avLst/>
            </a:prstGeom>
          </p:spPr>
        </p:pic>
        <p:sp>
          <p:nvSpPr>
            <p:cNvPr id="225" name="Freeform: Shape 224">
              <a:extLst>
                <a:ext uri="{FF2B5EF4-FFF2-40B4-BE49-F238E27FC236}">
                  <a16:creationId xmlns:a16="http://schemas.microsoft.com/office/drawing/2014/main" id="{BE5A06CB-D275-469F-895E-E21B854D1FAD}"/>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6" name="Group 225" descr="A screenshot of a Device Ordering App webpage">
            <a:extLst>
              <a:ext uri="{FF2B5EF4-FFF2-40B4-BE49-F238E27FC236}">
                <a16:creationId xmlns:a16="http://schemas.microsoft.com/office/drawing/2014/main" id="{D6C36675-5F88-4487-B4F5-8DD50306AAD0}"/>
              </a:ext>
            </a:extLst>
          </p:cNvPr>
          <p:cNvGrpSpPr/>
          <p:nvPr/>
        </p:nvGrpSpPr>
        <p:grpSpPr>
          <a:xfrm>
            <a:off x="8195714" y="3835429"/>
            <a:ext cx="3681651" cy="2255270"/>
            <a:chOff x="8195714" y="3835429"/>
            <a:chExt cx="3681651" cy="2255270"/>
          </a:xfrm>
        </p:grpSpPr>
        <p:pic>
          <p:nvPicPr>
            <p:cNvPr id="227" name="Picture 226" descr="A screenshot of a Device Ordering App ">
              <a:extLst>
                <a:ext uri="{FF2B5EF4-FFF2-40B4-BE49-F238E27FC236}">
                  <a16:creationId xmlns:a16="http://schemas.microsoft.com/office/drawing/2014/main" id="{EE4EDFED-2111-438A-822D-F2C431C34238}"/>
                </a:ext>
              </a:extLst>
            </p:cNvPr>
            <p:cNvPicPr>
              <a:picLocks noChangeAspect="1"/>
            </p:cNvPicPr>
            <p:nvPr/>
          </p:nvPicPr>
          <p:blipFill>
            <a:blip r:embed="rId9"/>
            <a:stretch>
              <a:fillRect/>
            </a:stretch>
          </p:blipFill>
          <p:spPr>
            <a:xfrm>
              <a:off x="8300265" y="3919450"/>
              <a:ext cx="3467874" cy="2065071"/>
            </a:xfrm>
            <a:prstGeom prst="rect">
              <a:avLst/>
            </a:prstGeom>
          </p:spPr>
        </p:pic>
        <p:sp>
          <p:nvSpPr>
            <p:cNvPr id="228" name="Freeform: Shape 227">
              <a:extLst>
                <a:ext uri="{FF2B5EF4-FFF2-40B4-BE49-F238E27FC236}">
                  <a16:creationId xmlns:a16="http://schemas.microsoft.com/office/drawing/2014/main" id="{633E5B12-9700-4666-9774-31927C3A4C01}"/>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230" name="Freeform: Shape 229">
            <a:extLst>
              <a:ext uri="{FF2B5EF4-FFF2-40B4-BE49-F238E27FC236}">
                <a16:creationId xmlns:a16="http://schemas.microsoft.com/office/drawing/2014/main" id="{0BCDA973-E185-4060-89A2-6682A333C6FB}"/>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AB7C8469-4288-4125-AA79-E3AE9383318A}"/>
              </a:ext>
              <a:ext uri="{C183D7F6-B498-43B3-948B-1728B52AA6E4}">
                <adec:decorative xmlns:adec="http://schemas.microsoft.com/office/drawing/2017/decorative" val="1"/>
              </a:ext>
            </a:extLst>
          </p:cNvPr>
          <p:cNvGrpSpPr/>
          <p:nvPr/>
        </p:nvGrpSpPr>
        <p:grpSpPr>
          <a:xfrm>
            <a:off x="8519010" y="77112"/>
            <a:ext cx="3323960" cy="921593"/>
            <a:chOff x="8519010" y="77112"/>
            <a:chExt cx="3323960" cy="921593"/>
          </a:xfrm>
        </p:grpSpPr>
        <p:grpSp>
          <p:nvGrpSpPr>
            <p:cNvPr id="33" name="Group 32">
              <a:extLst>
                <a:ext uri="{FF2B5EF4-FFF2-40B4-BE49-F238E27FC236}">
                  <a16:creationId xmlns:a16="http://schemas.microsoft.com/office/drawing/2014/main" id="{850C6F00-BD46-4470-85F9-51E81C680965}"/>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59" name="Oval 58">
                <a:extLst>
                  <a:ext uri="{FF2B5EF4-FFF2-40B4-BE49-F238E27FC236}">
                    <a16:creationId xmlns:a16="http://schemas.microsoft.com/office/drawing/2014/main" id="{A4C4D3E0-4F12-4D00-A55D-3F980441D87F}"/>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A796A3CB-B840-4AF4-9B34-4988B8673F40}"/>
                  </a:ext>
                </a:extLst>
              </p:cNvPr>
              <p:cNvGrpSpPr/>
              <p:nvPr/>
            </p:nvGrpSpPr>
            <p:grpSpPr>
              <a:xfrm>
                <a:off x="8594926" y="185254"/>
                <a:ext cx="977326" cy="725273"/>
                <a:chOff x="8594926" y="185254"/>
                <a:chExt cx="977326" cy="725273"/>
              </a:xfrm>
            </p:grpSpPr>
            <p:sp>
              <p:nvSpPr>
                <p:cNvPr id="61" name="Oval 60">
                  <a:extLst>
                    <a:ext uri="{FF2B5EF4-FFF2-40B4-BE49-F238E27FC236}">
                      <a16:creationId xmlns:a16="http://schemas.microsoft.com/office/drawing/2014/main" id="{FA941D8B-F296-4D48-A6EB-D270558AAA1D}"/>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2" name="Freeform: Shape 61">
                  <a:extLst>
                    <a:ext uri="{FF2B5EF4-FFF2-40B4-BE49-F238E27FC236}">
                      <a16:creationId xmlns:a16="http://schemas.microsoft.com/office/drawing/2014/main" id="{1F619A3D-E07F-4F15-9771-87FD481EF693}"/>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69B0AF4E-FB3F-440E-AB44-815CCEC93664}"/>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64" name="Freeform: Shape 63">
                  <a:extLst>
                    <a:ext uri="{FF2B5EF4-FFF2-40B4-BE49-F238E27FC236}">
                      <a16:creationId xmlns:a16="http://schemas.microsoft.com/office/drawing/2014/main" id="{254716CA-DC48-40AD-924F-A1777F31BCFC}"/>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5" name="Group 64">
                  <a:extLst>
                    <a:ext uri="{FF2B5EF4-FFF2-40B4-BE49-F238E27FC236}">
                      <a16:creationId xmlns:a16="http://schemas.microsoft.com/office/drawing/2014/main" id="{5701375E-1E55-46C6-AC73-A6A220D9C977}"/>
                    </a:ext>
                  </a:extLst>
                </p:cNvPr>
                <p:cNvGrpSpPr/>
                <p:nvPr/>
              </p:nvGrpSpPr>
              <p:grpSpPr>
                <a:xfrm>
                  <a:off x="8769385" y="333379"/>
                  <a:ext cx="376354" cy="429022"/>
                  <a:chOff x="8896234" y="252041"/>
                  <a:chExt cx="376354" cy="429022"/>
                </a:xfrm>
              </p:grpSpPr>
              <p:sp>
                <p:nvSpPr>
                  <p:cNvPr id="66" name="Freeform: Shape 65">
                    <a:extLst>
                      <a:ext uri="{FF2B5EF4-FFF2-40B4-BE49-F238E27FC236}">
                        <a16:creationId xmlns:a16="http://schemas.microsoft.com/office/drawing/2014/main" id="{FFEAFCC5-CAC4-4FFF-A5D3-89F2E884BFC4}"/>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7" name="Group 66">
                    <a:extLst>
                      <a:ext uri="{FF2B5EF4-FFF2-40B4-BE49-F238E27FC236}">
                        <a16:creationId xmlns:a16="http://schemas.microsoft.com/office/drawing/2014/main" id="{E240A591-7DD9-47C4-90B7-5AAE878AD07D}"/>
                      </a:ext>
                    </a:extLst>
                  </p:cNvPr>
                  <p:cNvGrpSpPr/>
                  <p:nvPr/>
                </p:nvGrpSpPr>
                <p:grpSpPr>
                  <a:xfrm>
                    <a:off x="9054868" y="252041"/>
                    <a:ext cx="217720" cy="224741"/>
                    <a:chOff x="6979556" y="4967290"/>
                    <a:chExt cx="295275" cy="304800"/>
                  </a:xfrm>
                </p:grpSpPr>
                <p:sp>
                  <p:nvSpPr>
                    <p:cNvPr id="68" name="Freeform: Shape 67">
                      <a:extLst>
                        <a:ext uri="{FF2B5EF4-FFF2-40B4-BE49-F238E27FC236}">
                          <a16:creationId xmlns:a16="http://schemas.microsoft.com/office/drawing/2014/main" id="{815B32AF-2AA3-46EB-866F-114BE795E6D2}"/>
                        </a:ext>
                      </a:extLst>
                    </p:cNvPr>
                    <p:cNvSpPr/>
                    <p:nvPr/>
                  </p:nvSpPr>
                  <p:spPr>
                    <a:xfrm>
                      <a:off x="7050993" y="5045401"/>
                      <a:ext cx="152401" cy="152401"/>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Freeform: Shape 68">
                      <a:extLst>
                        <a:ext uri="{FF2B5EF4-FFF2-40B4-BE49-F238E27FC236}">
                          <a16:creationId xmlns:a16="http://schemas.microsoft.com/office/drawing/2014/main" id="{98DF6162-2A3B-484B-96E4-B71D68C1E3E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4" name="Group 33">
              <a:extLst>
                <a:ext uri="{FF2B5EF4-FFF2-40B4-BE49-F238E27FC236}">
                  <a16:creationId xmlns:a16="http://schemas.microsoft.com/office/drawing/2014/main" id="{428336CB-6ADA-4FA9-B96A-FF677B5DB2DF}"/>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3" name="Oval 52">
                <a:extLst>
                  <a:ext uri="{FF2B5EF4-FFF2-40B4-BE49-F238E27FC236}">
                    <a16:creationId xmlns:a16="http://schemas.microsoft.com/office/drawing/2014/main" id="{36EBD329-D4D3-4814-BA49-29BAA6AE70DC}"/>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757730D7-72D9-4415-A10F-E11E2D3FC2BA}"/>
                  </a:ext>
                </a:extLst>
              </p:cNvPr>
              <p:cNvGrpSpPr/>
              <p:nvPr/>
            </p:nvGrpSpPr>
            <p:grpSpPr>
              <a:xfrm>
                <a:off x="9649389" y="185254"/>
                <a:ext cx="1055415" cy="725273"/>
                <a:chOff x="9649389" y="185254"/>
                <a:chExt cx="1055415" cy="725273"/>
              </a:xfrm>
            </p:grpSpPr>
            <p:sp>
              <p:nvSpPr>
                <p:cNvPr id="55" name="Oval 54">
                  <a:extLst>
                    <a:ext uri="{FF2B5EF4-FFF2-40B4-BE49-F238E27FC236}">
                      <a16:creationId xmlns:a16="http://schemas.microsoft.com/office/drawing/2014/main" id="{51A474AD-BA0F-4C64-858A-BE2F48BF972E}"/>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6" name="Freeform: Shape 55">
                  <a:extLst>
                    <a:ext uri="{FF2B5EF4-FFF2-40B4-BE49-F238E27FC236}">
                      <a16:creationId xmlns:a16="http://schemas.microsoft.com/office/drawing/2014/main" id="{FD289446-B1A4-4238-B6F4-03EA5DD3A3FB}"/>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2E9F6B88-DE18-449C-85BB-F2429897B345}"/>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58" name="Graphic 217">
                  <a:extLst>
                    <a:ext uri="{FF2B5EF4-FFF2-40B4-BE49-F238E27FC236}">
                      <a16:creationId xmlns:a16="http://schemas.microsoft.com/office/drawing/2014/main" id="{144B5BBF-6589-4514-A614-945B15A04412}"/>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5" name="Group 34">
              <a:extLst>
                <a:ext uri="{FF2B5EF4-FFF2-40B4-BE49-F238E27FC236}">
                  <a16:creationId xmlns:a16="http://schemas.microsoft.com/office/drawing/2014/main" id="{D2A8AD09-51B9-44C2-88B6-D41F60141513}"/>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45" name="Oval 44">
                <a:extLst>
                  <a:ext uri="{FF2B5EF4-FFF2-40B4-BE49-F238E27FC236}">
                    <a16:creationId xmlns:a16="http://schemas.microsoft.com/office/drawing/2014/main" id="{207BD27B-4666-4700-9D77-9B84C75355E4}"/>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04267984-4823-4B4A-86B4-6755FE968629}"/>
                  </a:ext>
                </a:extLst>
              </p:cNvPr>
              <p:cNvGrpSpPr/>
              <p:nvPr/>
            </p:nvGrpSpPr>
            <p:grpSpPr>
              <a:xfrm>
                <a:off x="10860028" y="185254"/>
                <a:ext cx="977326" cy="725273"/>
                <a:chOff x="10860028" y="185254"/>
                <a:chExt cx="977326" cy="725273"/>
              </a:xfrm>
            </p:grpSpPr>
            <p:sp>
              <p:nvSpPr>
                <p:cNvPr id="47" name="Oval 46">
                  <a:extLst>
                    <a:ext uri="{FF2B5EF4-FFF2-40B4-BE49-F238E27FC236}">
                      <a16:creationId xmlns:a16="http://schemas.microsoft.com/office/drawing/2014/main" id="{2FD1A680-9695-41D3-8F5C-3327DCBFBD20}"/>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8" name="Freeform: Shape 47">
                  <a:extLst>
                    <a:ext uri="{FF2B5EF4-FFF2-40B4-BE49-F238E27FC236}">
                      <a16:creationId xmlns:a16="http://schemas.microsoft.com/office/drawing/2014/main" id="{9D17E133-71BC-4B1D-A9DC-CF742FDBC180}"/>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043A46B-B154-4A04-8043-0B0EF8F43DD1}"/>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50" name="Group 49">
                  <a:extLst>
                    <a:ext uri="{FF2B5EF4-FFF2-40B4-BE49-F238E27FC236}">
                      <a16:creationId xmlns:a16="http://schemas.microsoft.com/office/drawing/2014/main" id="{8197646E-7C97-443D-8B31-D97A3F9A504E}"/>
                    </a:ext>
                  </a:extLst>
                </p:cNvPr>
                <p:cNvGrpSpPr/>
                <p:nvPr/>
              </p:nvGrpSpPr>
              <p:grpSpPr>
                <a:xfrm>
                  <a:off x="11064379" y="352673"/>
                  <a:ext cx="316570" cy="390434"/>
                  <a:chOff x="9753584" y="2983718"/>
                  <a:chExt cx="722084" cy="890566"/>
                </a:xfrm>
              </p:grpSpPr>
              <p:sp>
                <p:nvSpPr>
                  <p:cNvPr id="51" name="Freeform: Shape 50">
                    <a:extLst>
                      <a:ext uri="{FF2B5EF4-FFF2-40B4-BE49-F238E27FC236}">
                        <a16:creationId xmlns:a16="http://schemas.microsoft.com/office/drawing/2014/main" id="{32EB3F70-E847-4983-8B7D-30690C8E9A40}"/>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2900F7D6-6D7C-4FCA-A4E8-CADB598D0BF1}"/>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6" name="Group 35">
              <a:extLst>
                <a:ext uri="{FF2B5EF4-FFF2-40B4-BE49-F238E27FC236}">
                  <a16:creationId xmlns:a16="http://schemas.microsoft.com/office/drawing/2014/main" id="{718F6E5B-3285-43AC-9921-AEF4773FAAFF}"/>
                </a:ext>
                <a:ext uri="{C183D7F6-B498-43B3-948B-1728B52AA6E4}">
                  <adec:decorative xmlns:adec="http://schemas.microsoft.com/office/drawing/2017/decorative" val="1"/>
                </a:ext>
              </a:extLst>
            </p:cNvPr>
            <p:cNvGrpSpPr/>
            <p:nvPr/>
          </p:nvGrpSpPr>
          <p:grpSpPr>
            <a:xfrm>
              <a:off x="9627799" y="97077"/>
              <a:ext cx="1084871" cy="901628"/>
              <a:chOff x="7415641" y="1662519"/>
              <a:chExt cx="985138" cy="818743"/>
            </a:xfrm>
          </p:grpSpPr>
          <p:sp>
            <p:nvSpPr>
              <p:cNvPr id="43" name="Oval 42">
                <a:extLst>
                  <a:ext uri="{FF2B5EF4-FFF2-40B4-BE49-F238E27FC236}">
                    <a16:creationId xmlns:a16="http://schemas.microsoft.com/office/drawing/2014/main" id="{E16A982B-719F-415F-B05E-5CC3D7FBA510}"/>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618A8713-AB53-4D5D-9E18-BE854A38CEF2}"/>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7" name="Group 36">
              <a:extLst>
                <a:ext uri="{FF2B5EF4-FFF2-40B4-BE49-F238E27FC236}">
                  <a16:creationId xmlns:a16="http://schemas.microsoft.com/office/drawing/2014/main" id="{24C21885-2B8C-4A9B-8EBA-C01ECFEA78B7}"/>
                </a:ext>
                <a:ext uri="{C183D7F6-B498-43B3-948B-1728B52AA6E4}">
                  <adec:decorative xmlns:adec="http://schemas.microsoft.com/office/drawing/2017/decorative" val="1"/>
                </a:ext>
              </a:extLst>
            </p:cNvPr>
            <p:cNvGrpSpPr/>
            <p:nvPr/>
          </p:nvGrpSpPr>
          <p:grpSpPr>
            <a:xfrm>
              <a:off x="8519010" y="77112"/>
              <a:ext cx="1060187" cy="901628"/>
              <a:chOff x="7438056" y="1644389"/>
              <a:chExt cx="962723" cy="818743"/>
            </a:xfrm>
          </p:grpSpPr>
          <p:sp>
            <p:nvSpPr>
              <p:cNvPr id="41" name="Oval 40">
                <a:extLst>
                  <a:ext uri="{FF2B5EF4-FFF2-40B4-BE49-F238E27FC236}">
                    <a16:creationId xmlns:a16="http://schemas.microsoft.com/office/drawing/2014/main" id="{65FD82E7-1B43-499E-BAF7-3735814C737F}"/>
                  </a:ext>
                </a:extLst>
              </p:cNvPr>
              <p:cNvSpPr/>
              <p:nvPr/>
            </p:nvSpPr>
            <p:spPr bwMode="auto">
              <a:xfrm rot="17738030">
                <a:off x="7438056" y="164438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gradFill>
                    <a:gsLst>
                      <a:gs pos="0">
                        <a:srgbClr val="FFFFFF"/>
                      </a:gs>
                      <a:gs pos="100000">
                        <a:srgbClr val="FFFFFF"/>
                      </a:gs>
                    </a:gsLst>
                    <a:lin ang="5400000" scaled="0"/>
                  </a:gradFill>
                  <a:cs typeface="Segoe UI" pitchFamily="34" charset="0"/>
                </a:endParaRPr>
              </a:p>
            </p:txBody>
          </p:sp>
          <p:sp>
            <p:nvSpPr>
              <p:cNvPr id="42" name="Freeform: Shape 41">
                <a:extLst>
                  <a:ext uri="{FF2B5EF4-FFF2-40B4-BE49-F238E27FC236}">
                    <a16:creationId xmlns:a16="http://schemas.microsoft.com/office/drawing/2014/main" id="{F48FC7D3-8634-4107-9A4C-E7AEA74441C0}"/>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8" name="Group 37">
              <a:extLst>
                <a:ext uri="{FF2B5EF4-FFF2-40B4-BE49-F238E27FC236}">
                  <a16:creationId xmlns:a16="http://schemas.microsoft.com/office/drawing/2014/main" id="{37A94E92-AC52-49EF-A0BC-F537B268A779}"/>
                </a:ext>
                <a:ext uri="{C183D7F6-B498-43B3-948B-1728B52AA6E4}">
                  <adec:decorative xmlns:adec="http://schemas.microsoft.com/office/drawing/2017/decorative" val="1"/>
                </a:ext>
              </a:extLst>
            </p:cNvPr>
            <p:cNvGrpSpPr/>
            <p:nvPr/>
          </p:nvGrpSpPr>
          <p:grpSpPr>
            <a:xfrm>
              <a:off x="10758099" y="97077"/>
              <a:ext cx="1084871" cy="901628"/>
              <a:chOff x="7415641" y="1662519"/>
              <a:chExt cx="985138" cy="818743"/>
            </a:xfrm>
          </p:grpSpPr>
          <p:sp>
            <p:nvSpPr>
              <p:cNvPr id="39" name="Oval 38">
                <a:extLst>
                  <a:ext uri="{FF2B5EF4-FFF2-40B4-BE49-F238E27FC236}">
                    <a16:creationId xmlns:a16="http://schemas.microsoft.com/office/drawing/2014/main" id="{8A907669-8FE3-42C6-B6F0-4DAAC5D88E4F}"/>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0" name="Freeform: Shape 39">
                <a:extLst>
                  <a:ext uri="{FF2B5EF4-FFF2-40B4-BE49-F238E27FC236}">
                    <a16:creationId xmlns:a16="http://schemas.microsoft.com/office/drawing/2014/main" id="{EFD9D410-17C1-4654-ADF6-F13B39E12E4B}"/>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257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DC36F-643B-4380-A337-957CF4473137}"/>
              </a:ext>
            </a:extLst>
          </p:cNvPr>
          <p:cNvSpPr>
            <a:spLocks noGrp="1"/>
          </p:cNvSpPr>
          <p:nvPr>
            <p:ph type="title" idx="4294967295"/>
          </p:nvPr>
        </p:nvSpPr>
        <p:spPr>
          <a:xfrm>
            <a:off x="304800" y="2403474"/>
            <a:ext cx="11586711" cy="1135063"/>
          </a:xfrm>
        </p:spPr>
        <p:txBody>
          <a:bodyPr anchor="ctr"/>
          <a:lstStyle/>
          <a:p>
            <a:r>
              <a:rPr lang="en-IN" sz="4800" dirty="0"/>
              <a:t>Hands-on-lab 2 </a:t>
            </a:r>
          </a:p>
        </p:txBody>
      </p:sp>
      <p:sp>
        <p:nvSpPr>
          <p:cNvPr id="10" name="Title 1">
            <a:extLst>
              <a:ext uri="{FF2B5EF4-FFF2-40B4-BE49-F238E27FC236}">
                <a16:creationId xmlns:a16="http://schemas.microsoft.com/office/drawing/2014/main" id="{8E88250F-9396-446C-9598-7B9318D965EA}"/>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dirty="0"/>
              <a:t>Module 2: Dataverse</a:t>
            </a:r>
          </a:p>
        </p:txBody>
      </p:sp>
    </p:spTree>
    <p:extLst>
      <p:ext uri="{BB962C8B-B14F-4D97-AF65-F5344CB8AC3E}">
        <p14:creationId xmlns:p14="http://schemas.microsoft.com/office/powerpoint/2010/main" val="6478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A8820B6-B2B9-41C8-BDC3-9B058E381693}"/>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Freeform: Shape 173">
            <a:extLst>
              <a:ext uri="{FF2B5EF4-FFF2-40B4-BE49-F238E27FC236}">
                <a16:creationId xmlns:a16="http://schemas.microsoft.com/office/drawing/2014/main" id="{55549B7A-A7F7-42CF-9CCD-16D78EFA24D9}"/>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4" name="Freeform: Shape 83">
            <a:extLst>
              <a:ext uri="{FF2B5EF4-FFF2-40B4-BE49-F238E27FC236}">
                <a16:creationId xmlns:a16="http://schemas.microsoft.com/office/drawing/2014/main" id="{68CCEA26-BABB-4A52-B2F6-065226A67AA0}"/>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8" name="Title 6">
            <a:extLst>
              <a:ext uri="{FF2B5EF4-FFF2-40B4-BE49-F238E27FC236}">
                <a16:creationId xmlns:a16="http://schemas.microsoft.com/office/drawing/2014/main" id="{D5034937-E1DD-4795-9018-D59EB8C0D73D}"/>
              </a:ext>
            </a:extLst>
          </p:cNvPr>
          <p:cNvSpPr>
            <a:spLocks noGrp="1"/>
          </p:cNvSpPr>
          <p:nvPr>
            <p:ph type="title"/>
          </p:nvPr>
        </p:nvSpPr>
        <p:spPr>
          <a:xfrm>
            <a:off x="304800" y="792376"/>
            <a:ext cx="11908064" cy="578926"/>
          </a:xfrm>
        </p:spPr>
        <p:txBody>
          <a:bodyPr/>
          <a:lstStyle/>
          <a:p>
            <a:r>
              <a:rPr lang="en-IN"/>
              <a:t>Module 2: Learning objectives</a:t>
            </a:r>
          </a:p>
        </p:txBody>
      </p:sp>
      <p:pic>
        <p:nvPicPr>
          <p:cNvPr id="6" name="Picture 5" descr="Icon of a database">
            <a:extLst>
              <a:ext uri="{FF2B5EF4-FFF2-40B4-BE49-F238E27FC236}">
                <a16:creationId xmlns:a16="http://schemas.microsoft.com/office/drawing/2014/main" id="{82195D01-BC11-496B-AD99-BE9C69A42BE3}"/>
              </a:ext>
            </a:extLst>
          </p:cNvPr>
          <p:cNvPicPr>
            <a:picLocks noChangeAspect="1"/>
          </p:cNvPicPr>
          <p:nvPr/>
        </p:nvPicPr>
        <p:blipFill>
          <a:blip r:embed="rId3"/>
          <a:stretch>
            <a:fillRect/>
          </a:stretch>
        </p:blipFill>
        <p:spPr>
          <a:xfrm>
            <a:off x="497511" y="1579724"/>
            <a:ext cx="536448" cy="536448"/>
          </a:xfrm>
          <a:prstGeom prst="rect">
            <a:avLst/>
          </a:prstGeom>
        </p:spPr>
      </p:pic>
      <p:sp>
        <p:nvSpPr>
          <p:cNvPr id="138" name="Text Placeholder 3">
            <a:extLst>
              <a:ext uri="{FF2B5EF4-FFF2-40B4-BE49-F238E27FC236}">
                <a16:creationId xmlns:a16="http://schemas.microsoft.com/office/drawing/2014/main" id="{3B3EF95D-0F5D-49EF-BC86-DC8A244C3E36}"/>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Provision a database, if you haven’t already done this</a:t>
            </a:r>
          </a:p>
        </p:txBody>
      </p:sp>
      <p:pic>
        <p:nvPicPr>
          <p:cNvPr id="12" name="Picture 11" descr="Icon of a gear">
            <a:extLst>
              <a:ext uri="{FF2B5EF4-FFF2-40B4-BE49-F238E27FC236}">
                <a16:creationId xmlns:a16="http://schemas.microsoft.com/office/drawing/2014/main" id="{7035615F-CD13-4E8E-9647-2B89F1E35BFD}"/>
              </a:ext>
            </a:extLst>
          </p:cNvPr>
          <p:cNvPicPr>
            <a:picLocks noChangeAspect="1"/>
          </p:cNvPicPr>
          <p:nvPr/>
        </p:nvPicPr>
        <p:blipFill>
          <a:blip r:embed="rId4"/>
          <a:stretch>
            <a:fillRect/>
          </a:stretch>
        </p:blipFill>
        <p:spPr>
          <a:xfrm>
            <a:off x="497511" y="2417924"/>
            <a:ext cx="536448" cy="536448"/>
          </a:xfrm>
          <a:prstGeom prst="rect">
            <a:avLst/>
          </a:prstGeom>
        </p:spPr>
      </p:pic>
      <p:sp>
        <p:nvSpPr>
          <p:cNvPr id="145" name="Text Placeholder 3">
            <a:extLst>
              <a:ext uri="{FF2B5EF4-FFF2-40B4-BE49-F238E27FC236}">
                <a16:creationId xmlns:a16="http://schemas.microsoft.com/office/drawing/2014/main" id="{5140BAFF-BA45-46D1-B6FB-705A0E3A13BF}"/>
              </a:ext>
            </a:extLst>
          </p:cNvPr>
          <p:cNvSpPr txBox="1">
            <a:spLocks/>
          </p:cNvSpPr>
          <p:nvPr/>
        </p:nvSpPr>
        <p:spPr>
          <a:xfrm>
            <a:off x="1131715" y="24595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entities</a:t>
            </a:r>
          </a:p>
        </p:txBody>
      </p:sp>
      <p:sp>
        <p:nvSpPr>
          <p:cNvPr id="9" name="Rectangle 8">
            <a:extLst>
              <a:ext uri="{FF2B5EF4-FFF2-40B4-BE49-F238E27FC236}">
                <a16:creationId xmlns:a16="http://schemas.microsoft.com/office/drawing/2014/main" id="{247C9FA8-EB31-4C15-B18D-033AAF40B980}"/>
              </a:ext>
            </a:extLst>
          </p:cNvPr>
          <p:cNvSpPr/>
          <p:nvPr/>
        </p:nvSpPr>
        <p:spPr>
          <a:xfrm>
            <a:off x="1131715" y="2951947"/>
            <a:ext cx="3973685" cy="1092607"/>
          </a:xfrm>
          <a:prstGeom prst="rect">
            <a:avLst/>
          </a:prstGeom>
        </p:spPr>
        <p:txBody>
          <a:bodyPr wrap="square" lIns="0" tIns="0" rIns="0" bIns="0">
            <a:spAutoFit/>
          </a:bodyPr>
          <a:lstStyle/>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Get familiar with standard tables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Create a custom tables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Customize table columns and choices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Create calculated fields</a:t>
            </a:r>
          </a:p>
        </p:txBody>
      </p:sp>
      <p:pic>
        <p:nvPicPr>
          <p:cNvPr id="5" name="Picture 4" descr="Icon of a cellphone with a play sign on the screen">
            <a:extLst>
              <a:ext uri="{FF2B5EF4-FFF2-40B4-BE49-F238E27FC236}">
                <a16:creationId xmlns:a16="http://schemas.microsoft.com/office/drawing/2014/main" id="{EFB5DDDE-B836-4575-8599-4E007F6F629C}"/>
              </a:ext>
            </a:extLst>
          </p:cNvPr>
          <p:cNvPicPr>
            <a:picLocks noChangeAspect="1"/>
          </p:cNvPicPr>
          <p:nvPr/>
        </p:nvPicPr>
        <p:blipFill>
          <a:blip r:embed="rId5"/>
          <a:stretch>
            <a:fillRect/>
          </a:stretch>
        </p:blipFill>
        <p:spPr>
          <a:xfrm>
            <a:off x="497511" y="4246724"/>
            <a:ext cx="536448" cy="536448"/>
          </a:xfrm>
          <a:prstGeom prst="rect">
            <a:avLst/>
          </a:prstGeom>
        </p:spPr>
      </p:pic>
      <p:sp>
        <p:nvSpPr>
          <p:cNvPr id="151" name="Text Placeholder 3">
            <a:extLst>
              <a:ext uri="{FF2B5EF4-FFF2-40B4-BE49-F238E27FC236}">
                <a16:creationId xmlns:a16="http://schemas.microsoft.com/office/drawing/2014/main" id="{3ABC3A94-4D95-4C77-A4ED-4F2187A85BE8}"/>
              </a:ext>
            </a:extLst>
          </p:cNvPr>
          <p:cNvSpPr txBox="1">
            <a:spLocks/>
          </p:cNvSpPr>
          <p:nvPr/>
        </p:nvSpPr>
        <p:spPr>
          <a:xfrm>
            <a:off x="1131715" y="4288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canvas app</a:t>
            </a:r>
          </a:p>
        </p:txBody>
      </p:sp>
      <p:sp>
        <p:nvSpPr>
          <p:cNvPr id="157" name="Rectangle 156">
            <a:extLst>
              <a:ext uri="{FF2B5EF4-FFF2-40B4-BE49-F238E27FC236}">
                <a16:creationId xmlns:a16="http://schemas.microsoft.com/office/drawing/2014/main" id="{FC267CC1-7136-4F3E-A5AF-4D3F8A3AAA0F}"/>
              </a:ext>
            </a:extLst>
          </p:cNvPr>
          <p:cNvSpPr/>
          <p:nvPr/>
        </p:nvSpPr>
        <p:spPr>
          <a:xfrm>
            <a:off x="1131715" y="4780747"/>
            <a:ext cx="4964285" cy="1384995"/>
          </a:xfrm>
          <a:prstGeom prst="rect">
            <a:avLst/>
          </a:prstGeom>
        </p:spPr>
        <p:txBody>
          <a:bodyPr wrap="square" lIns="0" tIns="0" rIns="0" bIns="0">
            <a:spAutoFit/>
          </a:bodyPr>
          <a:lstStyle/>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Use the canvas app form control to save data</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Use the Office 365 connector to get user’s manager info</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Configure canvas app settings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Save and share a canvas app</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Run a canvas app on a mobile device</a:t>
            </a:r>
          </a:p>
        </p:txBody>
      </p:sp>
      <p:grpSp>
        <p:nvGrpSpPr>
          <p:cNvPr id="158" name="Group 157" descr="A screenshot of a PowerApps page">
            <a:extLst>
              <a:ext uri="{FF2B5EF4-FFF2-40B4-BE49-F238E27FC236}">
                <a16:creationId xmlns:a16="http://schemas.microsoft.com/office/drawing/2014/main" id="{5D670134-28D5-4277-8B18-0EDAC10FE12C}"/>
              </a:ext>
            </a:extLst>
          </p:cNvPr>
          <p:cNvGrpSpPr/>
          <p:nvPr/>
        </p:nvGrpSpPr>
        <p:grpSpPr>
          <a:xfrm>
            <a:off x="8196064" y="1224107"/>
            <a:ext cx="3681651" cy="2255270"/>
            <a:chOff x="8196064" y="1224107"/>
            <a:chExt cx="3681651" cy="2255270"/>
          </a:xfrm>
        </p:grpSpPr>
        <p:grpSp>
          <p:nvGrpSpPr>
            <p:cNvPr id="159" name="Group 158">
              <a:extLst>
                <a:ext uri="{FF2B5EF4-FFF2-40B4-BE49-F238E27FC236}">
                  <a16:creationId xmlns:a16="http://schemas.microsoft.com/office/drawing/2014/main" id="{3F58E18D-C675-485F-83E5-C1C9BA73FE9E}"/>
                </a:ext>
              </a:extLst>
            </p:cNvPr>
            <p:cNvGrpSpPr/>
            <p:nvPr/>
          </p:nvGrpSpPr>
          <p:grpSpPr>
            <a:xfrm>
              <a:off x="8288734" y="1305903"/>
              <a:ext cx="3496310" cy="2091680"/>
              <a:chOff x="8288734" y="1305903"/>
              <a:chExt cx="3496310" cy="2091680"/>
            </a:xfrm>
          </p:grpSpPr>
          <p:sp>
            <p:nvSpPr>
              <p:cNvPr id="161" name="Rectangle 160">
                <a:extLst>
                  <a:ext uri="{FF2B5EF4-FFF2-40B4-BE49-F238E27FC236}">
                    <a16:creationId xmlns:a16="http://schemas.microsoft.com/office/drawing/2014/main" id="{942876D6-45C6-4DAD-9984-016F673272A5}"/>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2" name="Picture 161" descr="A screenshot of a PowerApps page">
                <a:extLst>
                  <a:ext uri="{FF2B5EF4-FFF2-40B4-BE49-F238E27FC236}">
                    <a16:creationId xmlns:a16="http://schemas.microsoft.com/office/drawing/2014/main" id="{4B1EEF21-D12B-481E-93A1-3FD530EBF232}"/>
                  </a:ext>
                </a:extLst>
              </p:cNvPr>
              <p:cNvPicPr>
                <a:picLocks noChangeAspect="1"/>
              </p:cNvPicPr>
              <p:nvPr/>
            </p:nvPicPr>
            <p:blipFill rotWithShape="1">
              <a:blip r:embed="rId6"/>
              <a:srcRect r="20132"/>
              <a:stretch/>
            </p:blipFill>
            <p:spPr>
              <a:xfrm>
                <a:off x="8288735" y="1305903"/>
                <a:ext cx="3484166" cy="1956255"/>
              </a:xfrm>
              <a:prstGeom prst="rect">
                <a:avLst/>
              </a:prstGeom>
              <a:ln>
                <a:noFill/>
              </a:ln>
              <a:effectLst/>
            </p:spPr>
          </p:pic>
        </p:grpSp>
        <p:sp>
          <p:nvSpPr>
            <p:cNvPr id="160" name="Freeform: Shape 159">
              <a:extLst>
                <a:ext uri="{FF2B5EF4-FFF2-40B4-BE49-F238E27FC236}">
                  <a16:creationId xmlns:a16="http://schemas.microsoft.com/office/drawing/2014/main" id="{0B48564F-125E-4B96-BF37-538E9D930657}"/>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 name="Group 7" descr="Screenshot of a Device Ordering App webpage">
            <a:extLst>
              <a:ext uri="{FF2B5EF4-FFF2-40B4-BE49-F238E27FC236}">
                <a16:creationId xmlns:a16="http://schemas.microsoft.com/office/drawing/2014/main" id="{2CD0153F-B1F2-4139-9B44-8AA656E8246B}"/>
              </a:ext>
            </a:extLst>
          </p:cNvPr>
          <p:cNvGrpSpPr/>
          <p:nvPr/>
        </p:nvGrpSpPr>
        <p:grpSpPr>
          <a:xfrm>
            <a:off x="8195714" y="3835429"/>
            <a:ext cx="3681651" cy="2255270"/>
            <a:chOff x="8195714" y="3835429"/>
            <a:chExt cx="3681651" cy="2255270"/>
          </a:xfrm>
        </p:grpSpPr>
        <p:pic>
          <p:nvPicPr>
            <p:cNvPr id="7" name="Picture 6" descr="Screenshot of a Device Ordering App webpage">
              <a:extLst>
                <a:ext uri="{FF2B5EF4-FFF2-40B4-BE49-F238E27FC236}">
                  <a16:creationId xmlns:a16="http://schemas.microsoft.com/office/drawing/2014/main" id="{44908F85-3375-4EB5-92D6-FD88FB8B0D06}"/>
                </a:ext>
              </a:extLst>
            </p:cNvPr>
            <p:cNvPicPr>
              <a:picLocks noChangeAspect="1"/>
            </p:cNvPicPr>
            <p:nvPr/>
          </p:nvPicPr>
          <p:blipFill>
            <a:blip r:embed="rId7"/>
            <a:stretch>
              <a:fillRect/>
            </a:stretch>
          </p:blipFill>
          <p:spPr>
            <a:xfrm>
              <a:off x="8315324" y="3931514"/>
              <a:ext cx="3466979" cy="2064538"/>
            </a:xfrm>
            <a:prstGeom prst="rect">
              <a:avLst/>
            </a:prstGeom>
          </p:spPr>
        </p:pic>
        <p:sp>
          <p:nvSpPr>
            <p:cNvPr id="165" name="Freeform: Shape 164">
              <a:extLst>
                <a:ext uri="{FF2B5EF4-FFF2-40B4-BE49-F238E27FC236}">
                  <a16:creationId xmlns:a16="http://schemas.microsoft.com/office/drawing/2014/main" id="{C477094B-2347-4ADB-8466-12891814108D}"/>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4CFC4D47-2592-4A12-8815-1D900A28BC16}"/>
              </a:ext>
              <a:ext uri="{C183D7F6-B498-43B3-948B-1728B52AA6E4}">
                <adec:decorative xmlns:adec="http://schemas.microsoft.com/office/drawing/2017/decorative" val="1"/>
              </a:ext>
            </a:extLst>
          </p:cNvPr>
          <p:cNvGrpSpPr/>
          <p:nvPr/>
        </p:nvGrpSpPr>
        <p:grpSpPr>
          <a:xfrm>
            <a:off x="7363808" y="97077"/>
            <a:ext cx="4481166" cy="901628"/>
            <a:chOff x="7363808" y="97077"/>
            <a:chExt cx="4481166" cy="901628"/>
          </a:xfrm>
        </p:grpSpPr>
        <p:grpSp>
          <p:nvGrpSpPr>
            <p:cNvPr id="13" name="Group 12" descr="A breadcrumb of CDS for Apps&#10;">
              <a:extLst>
                <a:ext uri="{FF2B5EF4-FFF2-40B4-BE49-F238E27FC236}">
                  <a16:creationId xmlns:a16="http://schemas.microsoft.com/office/drawing/2014/main" id="{077B70C9-4B91-477D-8C45-993F4CA8556A}"/>
                </a:ext>
              </a:extLst>
            </p:cNvPr>
            <p:cNvGrpSpPr/>
            <p:nvPr/>
          </p:nvGrpSpPr>
          <p:grpSpPr>
            <a:xfrm>
              <a:off x="8548191" y="138519"/>
              <a:ext cx="1024061" cy="818743"/>
              <a:chOff x="8548191" y="138519"/>
              <a:chExt cx="1024061" cy="818743"/>
            </a:xfrm>
          </p:grpSpPr>
          <p:sp>
            <p:nvSpPr>
              <p:cNvPr id="49" name="Oval 48">
                <a:extLst>
                  <a:ext uri="{FF2B5EF4-FFF2-40B4-BE49-F238E27FC236}">
                    <a16:creationId xmlns:a16="http://schemas.microsoft.com/office/drawing/2014/main" id="{8893DEEF-4383-403C-95FC-5E466E5ACEBF}"/>
                  </a:ext>
                  <a:ext uri="{C183D7F6-B498-43B3-948B-1728B52AA6E4}">
                    <adec:decorative xmlns:adec="http://schemas.microsoft.com/office/drawing/2017/decorative" val="1"/>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01F3ECBE-2910-4055-BD83-EBB3DF7DA493}"/>
                  </a:ext>
                  <a:ext uri="{C183D7F6-B498-43B3-948B-1728B52AA6E4}">
                    <adec:decorative xmlns:adec="http://schemas.microsoft.com/office/drawing/2017/decorative" val="1"/>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2" name="Freeform: Shape 51">
                <a:extLst>
                  <a:ext uri="{FF2B5EF4-FFF2-40B4-BE49-F238E27FC236}">
                    <a16:creationId xmlns:a16="http://schemas.microsoft.com/office/drawing/2014/main" id="{7676A2FA-4227-4F0E-BA4B-5BE3218FAF43}"/>
                  </a:ext>
                  <a:ext uri="{C183D7F6-B498-43B3-948B-1728B52AA6E4}">
                    <adec:decorative xmlns:adec="http://schemas.microsoft.com/office/drawing/2017/decorative" val="1"/>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n icon of a hand offering services">
                <a:extLst>
                  <a:ext uri="{FF2B5EF4-FFF2-40B4-BE49-F238E27FC236}">
                    <a16:creationId xmlns:a16="http://schemas.microsoft.com/office/drawing/2014/main" id="{0A6948C9-15AA-4206-8758-8CB0D88F0CDB}"/>
                  </a:ext>
                </a:extLst>
              </p:cNvPr>
              <p:cNvPicPr>
                <a:picLocks noChangeAspect="1"/>
              </p:cNvPicPr>
              <p:nvPr/>
            </p:nvPicPr>
            <p:blipFill>
              <a:blip r:embed="rId8"/>
              <a:stretch>
                <a:fillRect/>
              </a:stretch>
            </p:blipFill>
            <p:spPr>
              <a:xfrm>
                <a:off x="8748511" y="325535"/>
                <a:ext cx="418102" cy="444710"/>
              </a:xfrm>
              <a:prstGeom prst="rect">
                <a:avLst/>
              </a:prstGeom>
            </p:spPr>
          </p:pic>
          <p:sp>
            <p:nvSpPr>
              <p:cNvPr id="53" name="Rectangle 52">
                <a:extLst>
                  <a:ext uri="{FF2B5EF4-FFF2-40B4-BE49-F238E27FC236}">
                    <a16:creationId xmlns:a16="http://schemas.microsoft.com/office/drawing/2014/main" id="{CF3C4B41-AD7B-4C46-9CA5-990F2F10172F}"/>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grpSp>
        <p:grpSp>
          <p:nvGrpSpPr>
            <p:cNvPr id="31" name="Group 30">
              <a:extLst>
                <a:ext uri="{FF2B5EF4-FFF2-40B4-BE49-F238E27FC236}">
                  <a16:creationId xmlns:a16="http://schemas.microsoft.com/office/drawing/2014/main" id="{424F25DB-44EF-41CA-844F-AC394CCB4617}"/>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61" name="Oval 60">
                <a:extLst>
                  <a:ext uri="{FF2B5EF4-FFF2-40B4-BE49-F238E27FC236}">
                    <a16:creationId xmlns:a16="http://schemas.microsoft.com/office/drawing/2014/main" id="{9EBE97A3-9E5F-4E8F-96CD-B14E70D52E89}"/>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32C28A00-6691-4FAC-9507-C42814CE0F1D}"/>
                  </a:ext>
                </a:extLst>
              </p:cNvPr>
              <p:cNvGrpSpPr/>
              <p:nvPr/>
            </p:nvGrpSpPr>
            <p:grpSpPr>
              <a:xfrm>
                <a:off x="7462376" y="185254"/>
                <a:ext cx="977326" cy="725273"/>
                <a:chOff x="7462376" y="185254"/>
                <a:chExt cx="977326" cy="725273"/>
              </a:xfrm>
            </p:grpSpPr>
            <p:sp>
              <p:nvSpPr>
                <p:cNvPr id="63" name="Oval 62">
                  <a:extLst>
                    <a:ext uri="{FF2B5EF4-FFF2-40B4-BE49-F238E27FC236}">
                      <a16:creationId xmlns:a16="http://schemas.microsoft.com/office/drawing/2014/main" id="{2E49288E-FB45-430B-95AC-3C4AC5727F52}"/>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4" name="Freeform: Shape 63">
                  <a:extLst>
                    <a:ext uri="{FF2B5EF4-FFF2-40B4-BE49-F238E27FC236}">
                      <a16:creationId xmlns:a16="http://schemas.microsoft.com/office/drawing/2014/main" id="{31DD4B87-828C-4F18-B251-ADC7FA05CF5F}"/>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178A6301-E812-4E0A-BF06-79391FDEF516}"/>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66" name="CellPhone_video" title="Icon of a cellphone with a play sign on the screen">
                  <a:extLst>
                    <a:ext uri="{FF2B5EF4-FFF2-40B4-BE49-F238E27FC236}">
                      <a16:creationId xmlns:a16="http://schemas.microsoft.com/office/drawing/2014/main" id="{8FDD7AD9-3373-4A27-BFBE-A61963E91EE1}"/>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2" name="Group 31">
              <a:extLst>
                <a:ext uri="{FF2B5EF4-FFF2-40B4-BE49-F238E27FC236}">
                  <a16:creationId xmlns:a16="http://schemas.microsoft.com/office/drawing/2014/main" id="{7F65B719-E35C-486E-8E1D-9155A6814DBD}"/>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5" name="Oval 54">
                <a:extLst>
                  <a:ext uri="{FF2B5EF4-FFF2-40B4-BE49-F238E27FC236}">
                    <a16:creationId xmlns:a16="http://schemas.microsoft.com/office/drawing/2014/main" id="{B20F0499-A290-46CA-AFDD-A835A14E0BCC}"/>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E53B7D67-BD69-4880-A1B5-74D5CFE46FE6}"/>
                  </a:ext>
                </a:extLst>
              </p:cNvPr>
              <p:cNvGrpSpPr/>
              <p:nvPr/>
            </p:nvGrpSpPr>
            <p:grpSpPr>
              <a:xfrm>
                <a:off x="9649389" y="185254"/>
                <a:ext cx="1055415" cy="725273"/>
                <a:chOff x="9649389" y="185254"/>
                <a:chExt cx="1055415" cy="725273"/>
              </a:xfrm>
            </p:grpSpPr>
            <p:sp>
              <p:nvSpPr>
                <p:cNvPr id="57" name="Oval 56">
                  <a:extLst>
                    <a:ext uri="{FF2B5EF4-FFF2-40B4-BE49-F238E27FC236}">
                      <a16:creationId xmlns:a16="http://schemas.microsoft.com/office/drawing/2014/main" id="{47C73482-E3BB-4061-AE73-B66EA65A3043}"/>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8" name="Freeform: Shape 57">
                  <a:extLst>
                    <a:ext uri="{FF2B5EF4-FFF2-40B4-BE49-F238E27FC236}">
                      <a16:creationId xmlns:a16="http://schemas.microsoft.com/office/drawing/2014/main" id="{B9406FA2-F925-4670-8A32-A91753EB1008}"/>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EBF83572-E795-4D5D-A551-B67CB0CC4B10}"/>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60" name="Graphic 217">
                  <a:extLst>
                    <a:ext uri="{FF2B5EF4-FFF2-40B4-BE49-F238E27FC236}">
                      <a16:creationId xmlns:a16="http://schemas.microsoft.com/office/drawing/2014/main" id="{B5546DB8-C642-436D-87D7-5E2CFF4EF959}"/>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F50DFB93-A8E6-4DCF-8E4A-217033AD075D}"/>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43" name="Oval 42">
                <a:extLst>
                  <a:ext uri="{FF2B5EF4-FFF2-40B4-BE49-F238E27FC236}">
                    <a16:creationId xmlns:a16="http://schemas.microsoft.com/office/drawing/2014/main" id="{D173ACC5-2045-47BB-90E3-6607C2BC806E}"/>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DF3FD78A-86C4-4E22-9415-713201DDCB31}"/>
                  </a:ext>
                </a:extLst>
              </p:cNvPr>
              <p:cNvGrpSpPr/>
              <p:nvPr/>
            </p:nvGrpSpPr>
            <p:grpSpPr>
              <a:xfrm>
                <a:off x="10860028" y="185254"/>
                <a:ext cx="977326" cy="725273"/>
                <a:chOff x="10860028" y="185254"/>
                <a:chExt cx="977326" cy="725273"/>
              </a:xfrm>
            </p:grpSpPr>
            <p:sp>
              <p:nvSpPr>
                <p:cNvPr id="45" name="Oval 44">
                  <a:extLst>
                    <a:ext uri="{FF2B5EF4-FFF2-40B4-BE49-F238E27FC236}">
                      <a16:creationId xmlns:a16="http://schemas.microsoft.com/office/drawing/2014/main" id="{3B790EEF-1DF0-45E8-A150-D89BD231B2FC}"/>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6" name="Freeform: Shape 45">
                  <a:extLst>
                    <a:ext uri="{FF2B5EF4-FFF2-40B4-BE49-F238E27FC236}">
                      <a16:creationId xmlns:a16="http://schemas.microsoft.com/office/drawing/2014/main" id="{B57F6198-9ACA-432B-956A-4C83F4B20F26}"/>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94EE2553-A626-48B9-A08C-658AFA2BE958}"/>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48" name="Group 47">
                  <a:extLst>
                    <a:ext uri="{FF2B5EF4-FFF2-40B4-BE49-F238E27FC236}">
                      <a16:creationId xmlns:a16="http://schemas.microsoft.com/office/drawing/2014/main" id="{6CB377E8-CAE5-46EF-A513-694F28E55118}"/>
                    </a:ext>
                  </a:extLst>
                </p:cNvPr>
                <p:cNvGrpSpPr/>
                <p:nvPr/>
              </p:nvGrpSpPr>
              <p:grpSpPr>
                <a:xfrm>
                  <a:off x="11064379" y="352673"/>
                  <a:ext cx="316570" cy="390434"/>
                  <a:chOff x="9753584" y="2983718"/>
                  <a:chExt cx="722084" cy="890566"/>
                </a:xfrm>
              </p:grpSpPr>
              <p:sp>
                <p:nvSpPr>
                  <p:cNvPr id="50" name="Freeform: Shape 49">
                    <a:extLst>
                      <a:ext uri="{FF2B5EF4-FFF2-40B4-BE49-F238E27FC236}">
                        <a16:creationId xmlns:a16="http://schemas.microsoft.com/office/drawing/2014/main" id="{9E309DE1-0F8B-4765-A5B9-56B14A6ACFFA}"/>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0CCD373D-6C0C-4B37-9C82-8CD177424D52}"/>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4" name="Group 33">
              <a:extLst>
                <a:ext uri="{FF2B5EF4-FFF2-40B4-BE49-F238E27FC236}">
                  <a16:creationId xmlns:a16="http://schemas.microsoft.com/office/drawing/2014/main" id="{125BE274-13B6-471E-A9B6-FBAA04AF228A}"/>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41" name="Oval 40">
                <a:extLst>
                  <a:ext uri="{FF2B5EF4-FFF2-40B4-BE49-F238E27FC236}">
                    <a16:creationId xmlns:a16="http://schemas.microsoft.com/office/drawing/2014/main" id="{A27BB9EB-9339-47EE-BCCF-682230C91EF0}"/>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2" name="Freeform: Shape 41">
                <a:extLst>
                  <a:ext uri="{FF2B5EF4-FFF2-40B4-BE49-F238E27FC236}">
                    <a16:creationId xmlns:a16="http://schemas.microsoft.com/office/drawing/2014/main" id="{DB864580-4992-431B-9B79-6E2567191B8E}"/>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5" name="Group 34">
              <a:extLst>
                <a:ext uri="{FF2B5EF4-FFF2-40B4-BE49-F238E27FC236}">
                  <a16:creationId xmlns:a16="http://schemas.microsoft.com/office/drawing/2014/main" id="{C7A1B41B-BEB4-42FC-A9E5-3E8B3C0D6CF5}"/>
                </a:ext>
                <a:ext uri="{C183D7F6-B498-43B3-948B-1728B52AA6E4}">
                  <adec:decorative xmlns:adec="http://schemas.microsoft.com/office/drawing/2017/decorative" val="1"/>
                </a:ext>
              </a:extLst>
            </p:cNvPr>
            <p:cNvGrpSpPr/>
            <p:nvPr/>
          </p:nvGrpSpPr>
          <p:grpSpPr>
            <a:xfrm>
              <a:off x="10760103" y="97077"/>
              <a:ext cx="1084871" cy="901628"/>
              <a:chOff x="7415641" y="1662519"/>
              <a:chExt cx="985138" cy="818743"/>
            </a:xfrm>
          </p:grpSpPr>
          <p:sp>
            <p:nvSpPr>
              <p:cNvPr id="39" name="Oval 38">
                <a:extLst>
                  <a:ext uri="{FF2B5EF4-FFF2-40B4-BE49-F238E27FC236}">
                    <a16:creationId xmlns:a16="http://schemas.microsoft.com/office/drawing/2014/main" id="{63B6B088-E083-44AF-ACDC-0019C95D2FDD}"/>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0" name="Freeform: Shape 39">
                <a:extLst>
                  <a:ext uri="{FF2B5EF4-FFF2-40B4-BE49-F238E27FC236}">
                    <a16:creationId xmlns:a16="http://schemas.microsoft.com/office/drawing/2014/main" id="{07B86C39-16D1-44B9-84A4-BF55B5F659D9}"/>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6" name="Group 35">
              <a:extLst>
                <a:ext uri="{FF2B5EF4-FFF2-40B4-BE49-F238E27FC236}">
                  <a16:creationId xmlns:a16="http://schemas.microsoft.com/office/drawing/2014/main" id="{F24158E2-A1F5-40BE-95CA-442D593B7B88}"/>
                </a:ext>
                <a:ext uri="{C183D7F6-B498-43B3-948B-1728B52AA6E4}">
                  <adec:decorative xmlns:adec="http://schemas.microsoft.com/office/drawing/2017/decorative" val="1"/>
                </a:ext>
              </a:extLst>
            </p:cNvPr>
            <p:cNvGrpSpPr/>
            <p:nvPr/>
          </p:nvGrpSpPr>
          <p:grpSpPr>
            <a:xfrm>
              <a:off x="9634149" y="97077"/>
              <a:ext cx="1084871" cy="901628"/>
              <a:chOff x="7415641" y="1662519"/>
              <a:chExt cx="985138" cy="818743"/>
            </a:xfrm>
          </p:grpSpPr>
          <p:sp>
            <p:nvSpPr>
              <p:cNvPr id="37" name="Oval 36">
                <a:extLst>
                  <a:ext uri="{FF2B5EF4-FFF2-40B4-BE49-F238E27FC236}">
                    <a16:creationId xmlns:a16="http://schemas.microsoft.com/office/drawing/2014/main" id="{7ED8C616-F93E-403A-A55C-7FD38275EE38}"/>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38" name="Freeform: Shape 37">
                <a:extLst>
                  <a:ext uri="{FF2B5EF4-FFF2-40B4-BE49-F238E27FC236}">
                    <a16:creationId xmlns:a16="http://schemas.microsoft.com/office/drawing/2014/main" id="{888A1A3E-C6D4-4440-B68C-AF2929483AC9}"/>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
        <p:nvSpPr>
          <p:cNvPr id="135" name="Freeform: Shape 134">
            <a:extLst>
              <a:ext uri="{FF2B5EF4-FFF2-40B4-BE49-F238E27FC236}">
                <a16:creationId xmlns:a16="http://schemas.microsoft.com/office/drawing/2014/main" id="{B267BC08-126A-41C6-AA42-435F08BF7666}"/>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1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51FC71-E6E8-4510-9346-DBC49F8ADA76}"/>
              </a:ext>
            </a:extLst>
          </p:cNvPr>
          <p:cNvSpPr>
            <a:spLocks noGrp="1"/>
          </p:cNvSpPr>
          <p:nvPr>
            <p:ph type="title" idx="4294967295"/>
          </p:nvPr>
        </p:nvSpPr>
        <p:spPr>
          <a:xfrm>
            <a:off x="304800" y="2403474"/>
            <a:ext cx="11586711" cy="1135063"/>
          </a:xfrm>
        </p:spPr>
        <p:txBody>
          <a:bodyPr anchor="ctr"/>
          <a:lstStyle/>
          <a:p>
            <a:r>
              <a:rPr lang="en-IN" sz="4800" dirty="0"/>
              <a:t>Hands-on-lab 3</a:t>
            </a:r>
          </a:p>
        </p:txBody>
      </p:sp>
      <p:sp>
        <p:nvSpPr>
          <p:cNvPr id="10" name="Title 1">
            <a:extLst>
              <a:ext uri="{FF2B5EF4-FFF2-40B4-BE49-F238E27FC236}">
                <a16:creationId xmlns:a16="http://schemas.microsoft.com/office/drawing/2014/main" id="{DC664C16-CBEB-466F-8906-DB28AA44E883}"/>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a:t>Module 3: Power Apps Model-driven App</a:t>
            </a:r>
          </a:p>
        </p:txBody>
      </p:sp>
    </p:spTree>
    <p:extLst>
      <p:ext uri="{BB962C8B-B14F-4D97-AF65-F5344CB8AC3E}">
        <p14:creationId xmlns:p14="http://schemas.microsoft.com/office/powerpoint/2010/main" val="16961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4DA40A1-93F6-4CDD-8925-7CE31A5F660E}"/>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F97FDD7F-19C8-47E7-BCC1-E33495A59F5E}"/>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51" name="Freeform: Shape 150">
            <a:extLst>
              <a:ext uri="{FF2B5EF4-FFF2-40B4-BE49-F238E27FC236}">
                <a16:creationId xmlns:a16="http://schemas.microsoft.com/office/drawing/2014/main" id="{34E947A6-2409-49DD-8F1E-5172BC5CFA36}"/>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70" name="Freeform: Shape 69">
            <a:extLst>
              <a:ext uri="{FF2B5EF4-FFF2-40B4-BE49-F238E27FC236}">
                <a16:creationId xmlns:a16="http://schemas.microsoft.com/office/drawing/2014/main" id="{C8B5FAD2-D1B0-4DE4-BADA-D085F11F55EE}"/>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Title 6">
            <a:extLst>
              <a:ext uri="{FF2B5EF4-FFF2-40B4-BE49-F238E27FC236}">
                <a16:creationId xmlns:a16="http://schemas.microsoft.com/office/drawing/2014/main" id="{B0EE32BD-5592-43FE-BDDD-65E30DEFB6D9}"/>
              </a:ext>
            </a:extLst>
          </p:cNvPr>
          <p:cNvSpPr>
            <a:spLocks noGrp="1"/>
          </p:cNvSpPr>
          <p:nvPr>
            <p:ph type="title"/>
          </p:nvPr>
        </p:nvSpPr>
        <p:spPr>
          <a:xfrm>
            <a:off x="304800" y="792376"/>
            <a:ext cx="11908064" cy="578926"/>
          </a:xfrm>
        </p:spPr>
        <p:txBody>
          <a:bodyPr/>
          <a:lstStyle/>
          <a:p>
            <a:r>
              <a:rPr lang="en-IN" dirty="0"/>
              <a:t>Module 3: Learning objectives</a:t>
            </a:r>
          </a:p>
        </p:txBody>
      </p:sp>
      <p:pic>
        <p:nvPicPr>
          <p:cNvPr id="9" name="Picture 8" descr="Icon of flow model">
            <a:extLst>
              <a:ext uri="{FF2B5EF4-FFF2-40B4-BE49-F238E27FC236}">
                <a16:creationId xmlns:a16="http://schemas.microsoft.com/office/drawing/2014/main" id="{66D6715C-F6EE-4A98-A88C-7E8BCCFBDE3C}"/>
              </a:ext>
            </a:extLst>
          </p:cNvPr>
          <p:cNvPicPr>
            <a:picLocks noChangeAspect="1"/>
          </p:cNvPicPr>
          <p:nvPr/>
        </p:nvPicPr>
        <p:blipFill>
          <a:blip r:embed="rId3"/>
          <a:stretch>
            <a:fillRect/>
          </a:stretch>
        </p:blipFill>
        <p:spPr>
          <a:xfrm>
            <a:off x="497511" y="1836899"/>
            <a:ext cx="536448" cy="536448"/>
          </a:xfrm>
          <a:prstGeom prst="rect">
            <a:avLst/>
          </a:prstGeom>
        </p:spPr>
      </p:pic>
      <p:sp>
        <p:nvSpPr>
          <p:cNvPr id="104" name="Text Placeholder 3">
            <a:extLst>
              <a:ext uri="{FF2B5EF4-FFF2-40B4-BE49-F238E27FC236}">
                <a16:creationId xmlns:a16="http://schemas.microsoft.com/office/drawing/2014/main" id="{DCDAF602-98CB-456C-B9B7-A5C841F60F3F}"/>
              </a:ext>
            </a:extLst>
          </p:cNvPr>
          <p:cNvSpPr txBox="1">
            <a:spLocks/>
          </p:cNvSpPr>
          <p:nvPr/>
        </p:nvSpPr>
        <p:spPr>
          <a:xfrm>
            <a:off x="1131715" y="1874630"/>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it-IT" sz="1800" dirty="0">
                <a:solidFill>
                  <a:schemeClr val="tx1"/>
                </a:solidFill>
                <a:latin typeface="+mn-lt"/>
              </a:rPr>
              <a:t>Create a standalone Model-driven app</a:t>
            </a:r>
          </a:p>
        </p:txBody>
      </p:sp>
      <p:pic>
        <p:nvPicPr>
          <p:cNvPr id="12" name="Picture 11" descr="Icon of a pen written on a paper">
            <a:extLst>
              <a:ext uri="{FF2B5EF4-FFF2-40B4-BE49-F238E27FC236}">
                <a16:creationId xmlns:a16="http://schemas.microsoft.com/office/drawing/2014/main" id="{3BE850F3-7736-45C8-BFA2-51A610272D92}"/>
              </a:ext>
            </a:extLst>
          </p:cNvPr>
          <p:cNvPicPr>
            <a:picLocks noChangeAspect="1"/>
          </p:cNvPicPr>
          <p:nvPr/>
        </p:nvPicPr>
        <p:blipFill>
          <a:blip r:embed="rId4"/>
          <a:stretch>
            <a:fillRect/>
          </a:stretch>
        </p:blipFill>
        <p:spPr>
          <a:xfrm>
            <a:off x="497511" y="2991950"/>
            <a:ext cx="536448" cy="536448"/>
          </a:xfrm>
          <a:prstGeom prst="rect">
            <a:avLst/>
          </a:prstGeom>
        </p:spPr>
      </p:pic>
      <p:sp>
        <p:nvSpPr>
          <p:cNvPr id="121" name="Text Placeholder 3 - 1">
            <a:extLst>
              <a:ext uri="{FF2B5EF4-FFF2-40B4-BE49-F238E27FC236}">
                <a16:creationId xmlns:a16="http://schemas.microsoft.com/office/drawing/2014/main" id="{6A8078B0-A5E2-4659-8B60-6B0CFD75401B}"/>
              </a:ext>
            </a:extLst>
          </p:cNvPr>
          <p:cNvSpPr txBox="1">
            <a:spLocks/>
          </p:cNvSpPr>
          <p:nvPr/>
        </p:nvSpPr>
        <p:spPr>
          <a:xfrm>
            <a:off x="1131715" y="3029681"/>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800" dirty="0">
                <a:solidFill>
                  <a:schemeClr val="tx1"/>
                </a:solidFill>
                <a:latin typeface="+mn-lt"/>
              </a:rPr>
              <a:t>Customize forms for the Model-driven app</a:t>
            </a:r>
          </a:p>
        </p:txBody>
      </p:sp>
      <p:pic>
        <p:nvPicPr>
          <p:cNvPr id="16" name="Picture 15" descr="Icon of a process flow">
            <a:extLst>
              <a:ext uri="{FF2B5EF4-FFF2-40B4-BE49-F238E27FC236}">
                <a16:creationId xmlns:a16="http://schemas.microsoft.com/office/drawing/2014/main" id="{14983F76-4B60-41C6-9D11-30FC61E4D900}"/>
              </a:ext>
            </a:extLst>
          </p:cNvPr>
          <p:cNvPicPr>
            <a:picLocks noChangeAspect="1"/>
          </p:cNvPicPr>
          <p:nvPr/>
        </p:nvPicPr>
        <p:blipFill>
          <a:blip r:embed="rId5"/>
          <a:stretch>
            <a:fillRect/>
          </a:stretch>
        </p:blipFill>
        <p:spPr>
          <a:xfrm>
            <a:off x="497511" y="4139224"/>
            <a:ext cx="536448" cy="536448"/>
          </a:xfrm>
          <a:prstGeom prst="rect">
            <a:avLst/>
          </a:prstGeom>
        </p:spPr>
      </p:pic>
      <p:sp>
        <p:nvSpPr>
          <p:cNvPr id="129" name="Text Placeholder 3 - 2">
            <a:extLst>
              <a:ext uri="{FF2B5EF4-FFF2-40B4-BE49-F238E27FC236}">
                <a16:creationId xmlns:a16="http://schemas.microsoft.com/office/drawing/2014/main" id="{B9AA3FC9-A708-45A5-A21D-F9BE9F7D9754}"/>
              </a:ext>
            </a:extLst>
          </p:cNvPr>
          <p:cNvSpPr txBox="1">
            <a:spLocks/>
          </p:cNvSpPr>
          <p:nvPr/>
        </p:nvSpPr>
        <p:spPr>
          <a:xfrm>
            <a:off x="1131715" y="4173067"/>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800" dirty="0">
                <a:solidFill>
                  <a:schemeClr val="tx1"/>
                </a:solidFill>
                <a:latin typeface="+mn-lt"/>
              </a:rPr>
              <a:t>Create a Business Process Flow</a:t>
            </a:r>
          </a:p>
        </p:txBody>
      </p:sp>
      <p:grpSp>
        <p:nvGrpSpPr>
          <p:cNvPr id="141" name="Group 140" descr="A screenshot of Active Device Orders webpage">
            <a:extLst>
              <a:ext uri="{FF2B5EF4-FFF2-40B4-BE49-F238E27FC236}">
                <a16:creationId xmlns:a16="http://schemas.microsoft.com/office/drawing/2014/main" id="{08AC69FB-1C26-4603-8C87-9BA80CC9E734}"/>
              </a:ext>
            </a:extLst>
          </p:cNvPr>
          <p:cNvGrpSpPr/>
          <p:nvPr/>
        </p:nvGrpSpPr>
        <p:grpSpPr>
          <a:xfrm>
            <a:off x="8196064" y="1224107"/>
            <a:ext cx="3681651" cy="2255270"/>
            <a:chOff x="8196064" y="1224107"/>
            <a:chExt cx="3681651" cy="2255270"/>
          </a:xfrm>
        </p:grpSpPr>
        <p:grpSp>
          <p:nvGrpSpPr>
            <p:cNvPr id="142" name="Group 141">
              <a:extLst>
                <a:ext uri="{FF2B5EF4-FFF2-40B4-BE49-F238E27FC236}">
                  <a16:creationId xmlns:a16="http://schemas.microsoft.com/office/drawing/2014/main" id="{BDE77753-F48C-404E-8E58-210B153C126B}"/>
                </a:ext>
              </a:extLst>
            </p:cNvPr>
            <p:cNvGrpSpPr/>
            <p:nvPr/>
          </p:nvGrpSpPr>
          <p:grpSpPr>
            <a:xfrm>
              <a:off x="8288734" y="1305903"/>
              <a:ext cx="3496310" cy="2091680"/>
              <a:chOff x="8288734" y="1305903"/>
              <a:chExt cx="3496310" cy="2091680"/>
            </a:xfrm>
          </p:grpSpPr>
          <p:sp>
            <p:nvSpPr>
              <p:cNvPr id="144" name="Rectangle 143">
                <a:extLst>
                  <a:ext uri="{FF2B5EF4-FFF2-40B4-BE49-F238E27FC236}">
                    <a16:creationId xmlns:a16="http://schemas.microsoft.com/office/drawing/2014/main" id="{B20797C6-8D3A-4E18-9768-43A2B754E0DB}"/>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5" name="Picture 144" descr="A screenshot of Active Device Orders webpage">
                <a:extLst>
                  <a:ext uri="{FF2B5EF4-FFF2-40B4-BE49-F238E27FC236}">
                    <a16:creationId xmlns:a16="http://schemas.microsoft.com/office/drawing/2014/main" id="{FFD25DF6-936C-4E50-9735-906C9073339C}"/>
                  </a:ext>
                </a:extLst>
              </p:cNvPr>
              <p:cNvPicPr>
                <a:picLocks noChangeAspect="1"/>
              </p:cNvPicPr>
              <p:nvPr/>
            </p:nvPicPr>
            <p:blipFill>
              <a:blip r:embed="rId6"/>
              <a:stretch>
                <a:fillRect/>
              </a:stretch>
            </p:blipFill>
            <p:spPr>
              <a:xfrm>
                <a:off x="8304332" y="1305903"/>
                <a:ext cx="3465115" cy="1897680"/>
              </a:xfrm>
              <a:prstGeom prst="rect">
                <a:avLst/>
              </a:prstGeom>
              <a:ln>
                <a:noFill/>
              </a:ln>
              <a:effectLst/>
            </p:spPr>
          </p:pic>
        </p:grpSp>
        <p:sp>
          <p:nvSpPr>
            <p:cNvPr id="143" name="Freeform: Shape 142">
              <a:extLst>
                <a:ext uri="{FF2B5EF4-FFF2-40B4-BE49-F238E27FC236}">
                  <a16:creationId xmlns:a16="http://schemas.microsoft.com/office/drawing/2014/main" id="{6EC58E09-C499-4951-BF5F-725E118137F4}"/>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 name="Group 5" descr="A screenshot of Device Orders webpage">
            <a:extLst>
              <a:ext uri="{FF2B5EF4-FFF2-40B4-BE49-F238E27FC236}">
                <a16:creationId xmlns:a16="http://schemas.microsoft.com/office/drawing/2014/main" id="{3E0F9012-EBD1-4E02-A9E0-B3323497BE84}"/>
              </a:ext>
            </a:extLst>
          </p:cNvPr>
          <p:cNvGrpSpPr/>
          <p:nvPr/>
        </p:nvGrpSpPr>
        <p:grpSpPr>
          <a:xfrm>
            <a:off x="8195714" y="3835429"/>
            <a:ext cx="3681651" cy="2255270"/>
            <a:chOff x="8195714" y="3835429"/>
            <a:chExt cx="3681651" cy="2255270"/>
          </a:xfrm>
        </p:grpSpPr>
        <p:pic>
          <p:nvPicPr>
            <p:cNvPr id="5" name="Picture 4" descr="A screenshot of Device Orders webpage">
              <a:extLst>
                <a:ext uri="{FF2B5EF4-FFF2-40B4-BE49-F238E27FC236}">
                  <a16:creationId xmlns:a16="http://schemas.microsoft.com/office/drawing/2014/main" id="{E7FACB66-DE0D-41E6-B06C-E654F51E447A}"/>
                </a:ext>
              </a:extLst>
            </p:cNvPr>
            <p:cNvPicPr>
              <a:picLocks noChangeAspect="1"/>
            </p:cNvPicPr>
            <p:nvPr/>
          </p:nvPicPr>
          <p:blipFill>
            <a:blip r:embed="rId7"/>
            <a:stretch>
              <a:fillRect/>
            </a:stretch>
          </p:blipFill>
          <p:spPr>
            <a:xfrm>
              <a:off x="8325112" y="3939095"/>
              <a:ext cx="3447788" cy="2053111"/>
            </a:xfrm>
            <a:prstGeom prst="rect">
              <a:avLst/>
            </a:prstGeom>
          </p:spPr>
        </p:pic>
        <p:sp>
          <p:nvSpPr>
            <p:cNvPr id="148" name="Freeform: Shape 147">
              <a:extLst>
                <a:ext uri="{FF2B5EF4-FFF2-40B4-BE49-F238E27FC236}">
                  <a16:creationId xmlns:a16="http://schemas.microsoft.com/office/drawing/2014/main" id="{FB2590A5-1FD7-4A64-99E9-B6AFDB131B70}"/>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856BB28F-4D65-4A65-BB43-E0533E2B9E12}"/>
              </a:ext>
              <a:ext uri="{C183D7F6-B498-43B3-948B-1728B52AA6E4}">
                <adec:decorative xmlns:adec="http://schemas.microsoft.com/office/drawing/2017/decorative" val="1"/>
              </a:ext>
            </a:extLst>
          </p:cNvPr>
          <p:cNvGrpSpPr/>
          <p:nvPr/>
        </p:nvGrpSpPr>
        <p:grpSpPr>
          <a:xfrm>
            <a:off x="7363808" y="97077"/>
            <a:ext cx="4575780" cy="901628"/>
            <a:chOff x="7363808" y="97077"/>
            <a:chExt cx="4575780" cy="901628"/>
          </a:xfrm>
        </p:grpSpPr>
        <p:grpSp>
          <p:nvGrpSpPr>
            <p:cNvPr id="75" name="Group 74" descr="A breadcrumb of Model-driven App&#10;">
              <a:extLst>
                <a:ext uri="{FF2B5EF4-FFF2-40B4-BE49-F238E27FC236}">
                  <a16:creationId xmlns:a16="http://schemas.microsoft.com/office/drawing/2014/main" id="{4EC94E7B-0E94-486A-AB22-34D777D64621}"/>
                </a:ext>
              </a:extLst>
            </p:cNvPr>
            <p:cNvGrpSpPr/>
            <p:nvPr/>
          </p:nvGrpSpPr>
          <p:grpSpPr>
            <a:xfrm>
              <a:off x="9649389" y="138519"/>
              <a:ext cx="1055415" cy="818743"/>
              <a:chOff x="9649389" y="138519"/>
              <a:chExt cx="1055415" cy="818743"/>
            </a:xfrm>
          </p:grpSpPr>
          <p:sp>
            <p:nvSpPr>
              <p:cNvPr id="76" name="Oval 75">
                <a:extLst>
                  <a:ext uri="{FF2B5EF4-FFF2-40B4-BE49-F238E27FC236}">
                    <a16:creationId xmlns:a16="http://schemas.microsoft.com/office/drawing/2014/main" id="{DE89B9B0-8D5A-4A75-A00B-800B3E515E50}"/>
                  </a:ext>
                  <a:ext uri="{C183D7F6-B498-43B3-948B-1728B52AA6E4}">
                    <adec:decorative xmlns:adec="http://schemas.microsoft.com/office/drawing/2017/decorative" val="1"/>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1B0EB8AD-A58D-48FE-AF9B-6F30FD5CDF32}"/>
                  </a:ext>
                </a:extLst>
              </p:cNvPr>
              <p:cNvGrpSpPr/>
              <p:nvPr/>
            </p:nvGrpSpPr>
            <p:grpSpPr>
              <a:xfrm>
                <a:off x="9649389" y="185254"/>
                <a:ext cx="1055415" cy="725273"/>
                <a:chOff x="9649389" y="185254"/>
                <a:chExt cx="1055415" cy="725273"/>
              </a:xfrm>
            </p:grpSpPr>
            <p:sp>
              <p:nvSpPr>
                <p:cNvPr id="78" name="Oval 77">
                  <a:extLst>
                    <a:ext uri="{FF2B5EF4-FFF2-40B4-BE49-F238E27FC236}">
                      <a16:creationId xmlns:a16="http://schemas.microsoft.com/office/drawing/2014/main" id="{0502D796-D3B7-4665-BEC6-F1E1A01DFEC4}"/>
                    </a:ext>
                    <a:ext uri="{C183D7F6-B498-43B3-948B-1728B52AA6E4}">
                      <adec:decorative xmlns:adec="http://schemas.microsoft.com/office/drawing/2017/decorative" val="1"/>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79" name="Freeform: Shape 78">
                  <a:extLst>
                    <a:ext uri="{FF2B5EF4-FFF2-40B4-BE49-F238E27FC236}">
                      <a16:creationId xmlns:a16="http://schemas.microsoft.com/office/drawing/2014/main" id="{270FD0ED-0861-4DC9-AD47-E09B97711357}"/>
                    </a:ext>
                    <a:ext uri="{C183D7F6-B498-43B3-948B-1728B52AA6E4}">
                      <adec:decorative xmlns:adec="http://schemas.microsoft.com/office/drawing/2017/decorative" val="1"/>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descr="Model-&#10;driven&#10;App&#10;">
                  <a:extLst>
                    <a:ext uri="{FF2B5EF4-FFF2-40B4-BE49-F238E27FC236}">
                      <a16:creationId xmlns:a16="http://schemas.microsoft.com/office/drawing/2014/main" id="{4DBBD497-2502-4536-BDDB-98D2CE05F596}"/>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81" name="Graphic 217" descr="an icon of app model">
                  <a:extLst>
                    <a:ext uri="{FF2B5EF4-FFF2-40B4-BE49-F238E27FC236}">
                      <a16:creationId xmlns:a16="http://schemas.microsoft.com/office/drawing/2014/main" id="{26846531-64F5-48EC-A421-BBBB5476341B}"/>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0" name="Group 29">
              <a:extLst>
                <a:ext uri="{FF2B5EF4-FFF2-40B4-BE49-F238E27FC236}">
                  <a16:creationId xmlns:a16="http://schemas.microsoft.com/office/drawing/2014/main" id="{6FCC183B-7B54-40D3-ABBF-11268E61D1C2}"/>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57" name="Oval 56">
                <a:extLst>
                  <a:ext uri="{FF2B5EF4-FFF2-40B4-BE49-F238E27FC236}">
                    <a16:creationId xmlns:a16="http://schemas.microsoft.com/office/drawing/2014/main" id="{C8CBEF6C-ACAD-49B6-87F9-F95AD0C5E4E1}"/>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F1EFE076-FD3E-46C4-AA0C-6AA57B6043C4}"/>
                  </a:ext>
                </a:extLst>
              </p:cNvPr>
              <p:cNvGrpSpPr/>
              <p:nvPr/>
            </p:nvGrpSpPr>
            <p:grpSpPr>
              <a:xfrm>
                <a:off x="7462376" y="185254"/>
                <a:ext cx="977326" cy="725273"/>
                <a:chOff x="7462376" y="185254"/>
                <a:chExt cx="977326" cy="725273"/>
              </a:xfrm>
            </p:grpSpPr>
            <p:sp>
              <p:nvSpPr>
                <p:cNvPr id="59" name="Oval 58">
                  <a:extLst>
                    <a:ext uri="{FF2B5EF4-FFF2-40B4-BE49-F238E27FC236}">
                      <a16:creationId xmlns:a16="http://schemas.microsoft.com/office/drawing/2014/main" id="{E1DCB5CB-83E8-42B6-B57C-E17BBACE6ADF}"/>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0" name="Freeform: Shape 59">
                  <a:extLst>
                    <a:ext uri="{FF2B5EF4-FFF2-40B4-BE49-F238E27FC236}">
                      <a16:creationId xmlns:a16="http://schemas.microsoft.com/office/drawing/2014/main" id="{4EA62A5B-5C44-4DC8-B441-D5BB5E947292}"/>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7EBFA7DC-B648-42C0-9BBB-EA1435F2611D}"/>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62" name="CellPhone_video" title="Icon of a cellphone with a play sign on the screen">
                  <a:extLst>
                    <a:ext uri="{FF2B5EF4-FFF2-40B4-BE49-F238E27FC236}">
                      <a16:creationId xmlns:a16="http://schemas.microsoft.com/office/drawing/2014/main" id="{044CED86-9284-4BDB-9F3B-7FD1FCFF5ABF}"/>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1" name="Group 30">
              <a:extLst>
                <a:ext uri="{FF2B5EF4-FFF2-40B4-BE49-F238E27FC236}">
                  <a16:creationId xmlns:a16="http://schemas.microsoft.com/office/drawing/2014/main" id="{3D671E97-998F-4539-A19E-EB80D5197A92}"/>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46" name="Oval 45">
                <a:extLst>
                  <a:ext uri="{FF2B5EF4-FFF2-40B4-BE49-F238E27FC236}">
                    <a16:creationId xmlns:a16="http://schemas.microsoft.com/office/drawing/2014/main" id="{D2B1A1BD-EB3A-40C9-AED0-D3E4B3A236F4}"/>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C74093E3-5EED-4EAB-9C95-197C292314A2}"/>
                  </a:ext>
                </a:extLst>
              </p:cNvPr>
              <p:cNvGrpSpPr/>
              <p:nvPr/>
            </p:nvGrpSpPr>
            <p:grpSpPr>
              <a:xfrm>
                <a:off x="8594926" y="185254"/>
                <a:ext cx="977326" cy="725273"/>
                <a:chOff x="8594926" y="185254"/>
                <a:chExt cx="977326" cy="725273"/>
              </a:xfrm>
            </p:grpSpPr>
            <p:sp>
              <p:nvSpPr>
                <p:cNvPr id="48" name="Oval 47">
                  <a:extLst>
                    <a:ext uri="{FF2B5EF4-FFF2-40B4-BE49-F238E27FC236}">
                      <a16:creationId xmlns:a16="http://schemas.microsoft.com/office/drawing/2014/main" id="{FA9880A3-7C83-4DE5-A36D-6D7CBF9CBE67}"/>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9" name="Freeform: Shape 48">
                  <a:extLst>
                    <a:ext uri="{FF2B5EF4-FFF2-40B4-BE49-F238E27FC236}">
                      <a16:creationId xmlns:a16="http://schemas.microsoft.com/office/drawing/2014/main" id="{C61D387E-A2E4-42FA-8E06-1B3783C3CD04}"/>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A2DAB61-BEB7-4D55-BC5C-CD6C6F89F24D}"/>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51" name="Freeform: Shape 50">
                  <a:extLst>
                    <a:ext uri="{FF2B5EF4-FFF2-40B4-BE49-F238E27FC236}">
                      <a16:creationId xmlns:a16="http://schemas.microsoft.com/office/drawing/2014/main" id="{E9E1ACB6-D491-4967-9B23-1FB3AAEEDE1F}"/>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52" name="Group 51">
                  <a:extLst>
                    <a:ext uri="{FF2B5EF4-FFF2-40B4-BE49-F238E27FC236}">
                      <a16:creationId xmlns:a16="http://schemas.microsoft.com/office/drawing/2014/main" id="{AE69508A-F876-4DB8-BFB3-546F279D48B7}"/>
                    </a:ext>
                  </a:extLst>
                </p:cNvPr>
                <p:cNvGrpSpPr/>
                <p:nvPr/>
              </p:nvGrpSpPr>
              <p:grpSpPr>
                <a:xfrm>
                  <a:off x="8769385" y="333379"/>
                  <a:ext cx="376354" cy="429022"/>
                  <a:chOff x="8896234" y="252041"/>
                  <a:chExt cx="376354" cy="429022"/>
                </a:xfrm>
              </p:grpSpPr>
              <p:sp>
                <p:nvSpPr>
                  <p:cNvPr id="53" name="Freeform: Shape 52">
                    <a:extLst>
                      <a:ext uri="{FF2B5EF4-FFF2-40B4-BE49-F238E27FC236}">
                        <a16:creationId xmlns:a16="http://schemas.microsoft.com/office/drawing/2014/main" id="{62C93BCB-7F3F-4B7C-82F0-DE1AA6C11146}"/>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54" name="Group 53">
                    <a:extLst>
                      <a:ext uri="{FF2B5EF4-FFF2-40B4-BE49-F238E27FC236}">
                        <a16:creationId xmlns:a16="http://schemas.microsoft.com/office/drawing/2014/main" id="{36A62E2B-2908-474F-83CF-1AD6E7C8BAD2}"/>
                      </a:ext>
                    </a:extLst>
                  </p:cNvPr>
                  <p:cNvGrpSpPr/>
                  <p:nvPr/>
                </p:nvGrpSpPr>
                <p:grpSpPr>
                  <a:xfrm>
                    <a:off x="9054868" y="252041"/>
                    <a:ext cx="217720" cy="224741"/>
                    <a:chOff x="6979556" y="4967290"/>
                    <a:chExt cx="295275" cy="304800"/>
                  </a:xfrm>
                </p:grpSpPr>
                <p:sp>
                  <p:nvSpPr>
                    <p:cNvPr id="55" name="Freeform: Shape 54">
                      <a:extLst>
                        <a:ext uri="{FF2B5EF4-FFF2-40B4-BE49-F238E27FC236}">
                          <a16:creationId xmlns:a16="http://schemas.microsoft.com/office/drawing/2014/main" id="{BBA3DD4F-115A-4A71-A6BB-0FC87F9092A7}"/>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Freeform: Shape 55">
                      <a:extLst>
                        <a:ext uri="{FF2B5EF4-FFF2-40B4-BE49-F238E27FC236}">
                          <a16:creationId xmlns:a16="http://schemas.microsoft.com/office/drawing/2014/main" id="{1DC69356-E85A-4ED9-A02A-EF0236588B2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2" name="Group 31">
              <a:extLst>
                <a:ext uri="{FF2B5EF4-FFF2-40B4-BE49-F238E27FC236}">
                  <a16:creationId xmlns:a16="http://schemas.microsoft.com/office/drawing/2014/main" id="{E02465CB-11B2-496D-9B8F-69A42F6E90EC}"/>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38" name="Oval 37">
                <a:extLst>
                  <a:ext uri="{FF2B5EF4-FFF2-40B4-BE49-F238E27FC236}">
                    <a16:creationId xmlns:a16="http://schemas.microsoft.com/office/drawing/2014/main" id="{EDB9CDA2-346C-4F04-9F59-68DC6BEA08F7}"/>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6E9E196-C172-4E18-A203-F97B56060246}"/>
                  </a:ext>
                </a:extLst>
              </p:cNvPr>
              <p:cNvGrpSpPr/>
              <p:nvPr/>
            </p:nvGrpSpPr>
            <p:grpSpPr>
              <a:xfrm>
                <a:off x="10860028" y="185254"/>
                <a:ext cx="977326" cy="725273"/>
                <a:chOff x="10860028" y="185254"/>
                <a:chExt cx="977326" cy="725273"/>
              </a:xfrm>
            </p:grpSpPr>
            <p:sp>
              <p:nvSpPr>
                <p:cNvPr id="40" name="Oval 39">
                  <a:extLst>
                    <a:ext uri="{FF2B5EF4-FFF2-40B4-BE49-F238E27FC236}">
                      <a16:creationId xmlns:a16="http://schemas.microsoft.com/office/drawing/2014/main" id="{05BE4ACD-8B02-4C38-9399-A9C0DC46D31E}"/>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1" name="Freeform: Shape 40">
                  <a:extLst>
                    <a:ext uri="{FF2B5EF4-FFF2-40B4-BE49-F238E27FC236}">
                      <a16:creationId xmlns:a16="http://schemas.microsoft.com/office/drawing/2014/main" id="{01E9523F-389B-4E4F-BE3C-8CF4A3B0A8D5}"/>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96AD2E3-751F-448F-9116-49F2CDB13052}"/>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43" name="Group 42">
                  <a:extLst>
                    <a:ext uri="{FF2B5EF4-FFF2-40B4-BE49-F238E27FC236}">
                      <a16:creationId xmlns:a16="http://schemas.microsoft.com/office/drawing/2014/main" id="{322A1884-28F2-4F23-974E-5C32B355A890}"/>
                    </a:ext>
                  </a:extLst>
                </p:cNvPr>
                <p:cNvGrpSpPr/>
                <p:nvPr/>
              </p:nvGrpSpPr>
              <p:grpSpPr>
                <a:xfrm>
                  <a:off x="11064379" y="352673"/>
                  <a:ext cx="316570" cy="390434"/>
                  <a:chOff x="9753584" y="2983718"/>
                  <a:chExt cx="722084" cy="890566"/>
                </a:xfrm>
              </p:grpSpPr>
              <p:sp>
                <p:nvSpPr>
                  <p:cNvPr id="44" name="Freeform: Shape 43">
                    <a:extLst>
                      <a:ext uri="{FF2B5EF4-FFF2-40B4-BE49-F238E27FC236}">
                        <a16:creationId xmlns:a16="http://schemas.microsoft.com/office/drawing/2014/main" id="{FDC1BBDE-A23A-471D-9BBC-301CA3D49DA9}"/>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E34A0907-25E5-43DD-A744-EA73A08815C9}"/>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sp>
          <p:nvSpPr>
            <p:cNvPr id="33" name="Rectangle 32">
              <a:extLst>
                <a:ext uri="{FF2B5EF4-FFF2-40B4-BE49-F238E27FC236}">
                  <a16:creationId xmlns:a16="http://schemas.microsoft.com/office/drawing/2014/main" id="{C19D4FB7-34AD-4132-93A3-B3CE8AC747FB}"/>
                </a:ext>
                <a:ext uri="{C183D7F6-B498-43B3-948B-1728B52AA6E4}">
                  <adec:decorative xmlns:adec="http://schemas.microsoft.com/office/drawing/2017/decorative" val="1"/>
                </a:ext>
              </a:extLst>
            </p:cNvPr>
            <p:cNvSpPr/>
            <p:nvPr/>
          </p:nvSpPr>
          <p:spPr bwMode="auto">
            <a:xfrm>
              <a:off x="10767059" y="109538"/>
              <a:ext cx="1172529"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0D1D212B-CCB6-47D7-A1CC-714540AEE019}"/>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36" name="Oval 35">
                <a:extLst>
                  <a:ext uri="{FF2B5EF4-FFF2-40B4-BE49-F238E27FC236}">
                    <a16:creationId xmlns:a16="http://schemas.microsoft.com/office/drawing/2014/main" id="{DAEA17D7-C34E-4E23-8F8B-B4183D93904A}"/>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37" name="Freeform: Shape 36">
                <a:extLst>
                  <a:ext uri="{FF2B5EF4-FFF2-40B4-BE49-F238E27FC236}">
                    <a16:creationId xmlns:a16="http://schemas.microsoft.com/office/drawing/2014/main" id="{D35AED4B-5B86-489A-A214-273E6BBF93D0}"/>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sp>
          <p:nvSpPr>
            <p:cNvPr id="35" name="Rectangle 34">
              <a:extLst>
                <a:ext uri="{FF2B5EF4-FFF2-40B4-BE49-F238E27FC236}">
                  <a16:creationId xmlns:a16="http://schemas.microsoft.com/office/drawing/2014/main" id="{6E865128-67D1-4162-991F-D0F4812405C6}"/>
                </a:ext>
                <a:ext uri="{C183D7F6-B498-43B3-948B-1728B52AA6E4}">
                  <adec:decorative xmlns:adec="http://schemas.microsoft.com/office/drawing/2017/decorative" val="1"/>
                </a:ext>
              </a:extLst>
            </p:cNvPr>
            <p:cNvSpPr/>
            <p:nvPr/>
          </p:nvSpPr>
          <p:spPr bwMode="auto">
            <a:xfrm>
              <a:off x="8443025" y="109538"/>
              <a:ext cx="1134428"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124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03928-F501-4A7A-818A-6E6FE6361163}"/>
              </a:ext>
            </a:extLst>
          </p:cNvPr>
          <p:cNvSpPr>
            <a:spLocks noGrp="1"/>
          </p:cNvSpPr>
          <p:nvPr>
            <p:ph type="title" idx="4294967295"/>
          </p:nvPr>
        </p:nvSpPr>
        <p:spPr>
          <a:xfrm>
            <a:off x="304800" y="2403474"/>
            <a:ext cx="11586711" cy="1135063"/>
          </a:xfrm>
        </p:spPr>
        <p:txBody>
          <a:bodyPr anchor="ctr"/>
          <a:lstStyle/>
          <a:p>
            <a:r>
              <a:rPr lang="en-IN" sz="4800" dirty="0"/>
              <a:t>Hands-on-lab 4</a:t>
            </a:r>
          </a:p>
        </p:txBody>
      </p:sp>
      <p:sp>
        <p:nvSpPr>
          <p:cNvPr id="10" name="Title 1">
            <a:extLst>
              <a:ext uri="{FF2B5EF4-FFF2-40B4-BE49-F238E27FC236}">
                <a16:creationId xmlns:a16="http://schemas.microsoft.com/office/drawing/2014/main" id="{6A8046EF-C789-456D-A0B7-4F649366D5F7}"/>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a:t>Module 4: Power Automate</a:t>
            </a:r>
          </a:p>
        </p:txBody>
      </p:sp>
    </p:spTree>
    <p:extLst>
      <p:ext uri="{BB962C8B-B14F-4D97-AF65-F5344CB8AC3E}">
        <p14:creationId xmlns:p14="http://schemas.microsoft.com/office/powerpoint/2010/main" val="54962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DD44749-047F-4F27-B38E-FBF9CD56AB02}"/>
              </a:ext>
            </a:extLst>
          </p:cNvPr>
          <p:cNvSpPr/>
          <p:nvPr/>
        </p:nvSpPr>
        <p:spPr bwMode="auto">
          <a:xfrm flipH="1">
            <a:off x="50631" y="1836867"/>
            <a:ext cx="12190271" cy="30211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8">
            <a:extLst>
              <a:ext uri="{FF2B5EF4-FFF2-40B4-BE49-F238E27FC236}">
                <a16:creationId xmlns:a16="http://schemas.microsoft.com/office/drawing/2014/main" id="{31620F9A-48A7-4A5C-8411-15731C6E347B}"/>
              </a:ext>
            </a:extLst>
          </p:cNvPr>
          <p:cNvSpPr txBox="1">
            <a:spLocks/>
          </p:cNvSpPr>
          <p:nvPr/>
        </p:nvSpPr>
        <p:spPr>
          <a:xfrm>
            <a:off x="251927" y="265707"/>
            <a:ext cx="11391266" cy="8463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a:ln>
                  <a:noFill/>
                </a:ln>
                <a:gradFill flip="none" rotWithShape="1">
                  <a:gsLst>
                    <a:gs pos="82000">
                      <a:srgbClr val="000000"/>
                    </a:gs>
                    <a:gs pos="0">
                      <a:srgbClr val="000000"/>
                    </a:gs>
                  </a:gsLst>
                  <a:lin ang="2700000" scaled="1"/>
                  <a:tileRect/>
                </a:gradFill>
                <a:effectLst/>
                <a:uLnTx/>
                <a:uFillTx/>
                <a:latin typeface="Segoe UI Semibold"/>
                <a:ea typeface="+mn-ea"/>
                <a:cs typeface="Segoe UI" pitchFamily="34" charset="0"/>
              </a:rPr>
              <a:t>Microsoft Power Platform</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82000">
                      <a:srgbClr val="000000"/>
                    </a:gs>
                    <a:gs pos="0">
                      <a:srgbClr val="000000"/>
                    </a:gs>
                  </a:gsLst>
                  <a:lin ang="2700000" scaled="1"/>
                  <a:tileRect/>
                </a:gradFill>
                <a:effectLst/>
                <a:uLnTx/>
                <a:uFillTx/>
                <a:latin typeface="Segoe UI Semibold"/>
                <a:ea typeface="+mn-ea"/>
                <a:cs typeface="Segoe UI" pitchFamily="34" charset="0"/>
              </a:rPr>
              <a:t>A complete low-code solution</a:t>
            </a:r>
            <a:endParaRPr kumimoji="0" lang="en-US" sz="2000" b="0" i="0" u="none" strike="noStrike" kern="1200" cap="none" spc="-5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E5DDF828-E356-4B8A-887F-B4391125D4F9}"/>
              </a:ext>
            </a:extLst>
          </p:cNvPr>
          <p:cNvSpPr/>
          <p:nvPr/>
        </p:nvSpPr>
        <p:spPr bwMode="auto">
          <a:xfrm>
            <a:off x="1243473" y="3616301"/>
            <a:ext cx="1375377"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Power BI</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Business analytics</a:t>
            </a:r>
          </a:p>
        </p:txBody>
      </p:sp>
      <p:sp>
        <p:nvSpPr>
          <p:cNvPr id="8" name="Rectangle 7">
            <a:extLst>
              <a:ext uri="{FF2B5EF4-FFF2-40B4-BE49-F238E27FC236}">
                <a16:creationId xmlns:a16="http://schemas.microsoft.com/office/drawing/2014/main" id="{9314B514-8AB9-4668-BABF-E5952BA44E43}"/>
              </a:ext>
            </a:extLst>
          </p:cNvPr>
          <p:cNvSpPr/>
          <p:nvPr/>
        </p:nvSpPr>
        <p:spPr bwMode="auto">
          <a:xfrm>
            <a:off x="3428432" y="3616301"/>
            <a:ext cx="1956506" cy="4847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bold"/>
                <a:ea typeface="+mn-ea"/>
                <a:cs typeface="Segoe UI" pitchFamily="34" charset="0"/>
              </a:rPr>
              <a:t>Power Apps</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dirty="0">
                <a:ln>
                  <a:noFill/>
                </a:ln>
                <a:solidFill>
                  <a:srgbClr val="000000"/>
                </a:solidFill>
                <a:effectLst/>
                <a:uLnTx/>
                <a:uFillTx/>
                <a:latin typeface="Segoe UI"/>
                <a:ea typeface="+mn-ea"/>
                <a:cs typeface="Segoe UI" pitchFamily="34" charset="0"/>
              </a:rPr>
              <a:t>Application development</a:t>
            </a:r>
          </a:p>
        </p:txBody>
      </p:sp>
      <p:sp>
        <p:nvSpPr>
          <p:cNvPr id="9" name="Rectangle 8">
            <a:extLst>
              <a:ext uri="{FF2B5EF4-FFF2-40B4-BE49-F238E27FC236}">
                <a16:creationId xmlns:a16="http://schemas.microsoft.com/office/drawing/2014/main" id="{6FE23481-3967-4063-BF59-CD0A9928AB90}"/>
              </a:ext>
            </a:extLst>
          </p:cNvPr>
          <p:cNvSpPr/>
          <p:nvPr/>
        </p:nvSpPr>
        <p:spPr bwMode="auto">
          <a:xfrm>
            <a:off x="6227802" y="3616301"/>
            <a:ext cx="1726435"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mn-ea"/>
                <a:cs typeface="Segoe UI" pitchFamily="34" charset="0"/>
              </a:rPr>
              <a:t>Power Automate</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Segoe UI" pitchFamily="34" charset="0"/>
              </a:rPr>
              <a:t>Workflow automation</a:t>
            </a:r>
          </a:p>
        </p:txBody>
      </p:sp>
      <p:sp>
        <p:nvSpPr>
          <p:cNvPr id="10" name="Rectangle 9">
            <a:extLst>
              <a:ext uri="{FF2B5EF4-FFF2-40B4-BE49-F238E27FC236}">
                <a16:creationId xmlns:a16="http://schemas.microsoft.com/office/drawing/2014/main" id="{EA812354-EA40-4C80-9DF5-0765DF6DEE60}"/>
              </a:ext>
            </a:extLst>
          </p:cNvPr>
          <p:cNvSpPr/>
          <p:nvPr/>
        </p:nvSpPr>
        <p:spPr bwMode="auto">
          <a:xfrm>
            <a:off x="8843827" y="3616301"/>
            <a:ext cx="2167261"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mn-ea"/>
                <a:cs typeface="Segoe UI" pitchFamily="34" charset="0"/>
              </a:rPr>
              <a:t>Power Virtual Agents</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Segoe UI" pitchFamily="34" charset="0"/>
              </a:rPr>
              <a:t>Intelligent virtual agents</a:t>
            </a:r>
          </a:p>
        </p:txBody>
      </p:sp>
      <p:sp>
        <p:nvSpPr>
          <p:cNvPr id="13" name="Rectangle 12">
            <a:extLst>
              <a:ext uri="{FF2B5EF4-FFF2-40B4-BE49-F238E27FC236}">
                <a16:creationId xmlns:a16="http://schemas.microsoft.com/office/drawing/2014/main" id="{4C4EF3FA-4914-44C5-9C9A-6BC5802BB128}"/>
              </a:ext>
            </a:extLst>
          </p:cNvPr>
          <p:cNvSpPr/>
          <p:nvPr/>
        </p:nvSpPr>
        <p:spPr bwMode="auto">
          <a:xfrm>
            <a:off x="1515203" y="5723951"/>
            <a:ext cx="2655125" cy="217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Data connectors</a:t>
            </a:r>
          </a:p>
        </p:txBody>
      </p:sp>
      <p:sp>
        <p:nvSpPr>
          <p:cNvPr id="14" name="Rectangle 13">
            <a:extLst>
              <a:ext uri="{FF2B5EF4-FFF2-40B4-BE49-F238E27FC236}">
                <a16:creationId xmlns:a16="http://schemas.microsoft.com/office/drawing/2014/main" id="{A6BEC783-3542-43FF-A081-C1DFF0A33ECB}"/>
              </a:ext>
            </a:extLst>
          </p:cNvPr>
          <p:cNvSpPr/>
          <p:nvPr/>
        </p:nvSpPr>
        <p:spPr bwMode="auto">
          <a:xfrm>
            <a:off x="7014443" y="5736351"/>
            <a:ext cx="1389111" cy="1967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AI Builder</a:t>
            </a:r>
          </a:p>
        </p:txBody>
      </p:sp>
      <p:grpSp>
        <p:nvGrpSpPr>
          <p:cNvPr id="2" name="Group 1">
            <a:extLst>
              <a:ext uri="{FF2B5EF4-FFF2-40B4-BE49-F238E27FC236}">
                <a16:creationId xmlns:a16="http://schemas.microsoft.com/office/drawing/2014/main" id="{14162057-673B-4E6E-9963-CD73D4915EA6}"/>
              </a:ext>
            </a:extLst>
          </p:cNvPr>
          <p:cNvGrpSpPr/>
          <p:nvPr/>
        </p:nvGrpSpPr>
        <p:grpSpPr>
          <a:xfrm>
            <a:off x="952220" y="5650929"/>
            <a:ext cx="367613" cy="367613"/>
            <a:chOff x="1688084" y="5279113"/>
            <a:chExt cx="367665" cy="367665"/>
          </a:xfrm>
        </p:grpSpPr>
        <p:sp>
          <p:nvSpPr>
            <p:cNvPr id="36" name="Freeform 101">
              <a:extLst>
                <a:ext uri="{FF2B5EF4-FFF2-40B4-BE49-F238E27FC236}">
                  <a16:creationId xmlns:a16="http://schemas.microsoft.com/office/drawing/2014/main" id="{3A60239D-ADE6-4674-A648-2AF7AD92A762}"/>
                </a:ext>
              </a:extLst>
            </p:cNvPr>
            <p:cNvSpPr>
              <a:spLocks/>
            </p:cNvSpPr>
            <p:nvPr/>
          </p:nvSpPr>
          <p:spPr bwMode="auto">
            <a:xfrm>
              <a:off x="1918588" y="5509618"/>
              <a:ext cx="137160" cy="137160"/>
            </a:xfrm>
            <a:custGeom>
              <a:avLst/>
              <a:gdLst>
                <a:gd name="T0" fmla="*/ 0 w 105"/>
                <a:gd name="T1" fmla="*/ 105 h 106"/>
                <a:gd name="T2" fmla="*/ 0 w 105"/>
                <a:gd name="T3" fmla="*/ 105 h 106"/>
                <a:gd name="T4" fmla="*/ 105 w 105"/>
                <a:gd name="T5" fmla="*/ 106 h 106"/>
                <a:gd name="T6" fmla="*/ 105 w 105"/>
                <a:gd name="T7" fmla="*/ 0 h 106"/>
                <a:gd name="T8" fmla="*/ 78 w 105"/>
                <a:gd name="T9" fmla="*/ 0 h 106"/>
                <a:gd name="T10" fmla="*/ 79 w 105"/>
                <a:gd name="T11" fmla="*/ 60 h 106"/>
                <a:gd name="T12" fmla="*/ 20 w 105"/>
                <a:gd name="T13" fmla="*/ 2 h 106"/>
                <a:gd name="T14" fmla="*/ 1 w 105"/>
                <a:gd name="T15" fmla="*/ 21 h 106"/>
                <a:gd name="T16" fmla="*/ 60 w 105"/>
                <a:gd name="T17" fmla="*/ 79 h 106"/>
                <a:gd name="T18" fmla="*/ 0 w 105"/>
                <a:gd name="T19" fmla="*/ 79 h 106"/>
                <a:gd name="T20" fmla="*/ 0 w 105"/>
                <a:gd name="T2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06">
                  <a:moveTo>
                    <a:pt x="0" y="105"/>
                  </a:moveTo>
                  <a:lnTo>
                    <a:pt x="0" y="105"/>
                  </a:lnTo>
                  <a:lnTo>
                    <a:pt x="105" y="106"/>
                  </a:lnTo>
                  <a:lnTo>
                    <a:pt x="105" y="0"/>
                  </a:lnTo>
                  <a:lnTo>
                    <a:pt x="78" y="0"/>
                  </a:lnTo>
                  <a:lnTo>
                    <a:pt x="79" y="60"/>
                  </a:lnTo>
                  <a:lnTo>
                    <a:pt x="20" y="2"/>
                  </a:lnTo>
                  <a:lnTo>
                    <a:pt x="1" y="21"/>
                  </a:lnTo>
                  <a:lnTo>
                    <a:pt x="60" y="79"/>
                  </a:lnTo>
                  <a:lnTo>
                    <a:pt x="0" y="79"/>
                  </a:lnTo>
                  <a:lnTo>
                    <a:pt x="0" y="10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7" name="Freeform 102">
              <a:extLst>
                <a:ext uri="{FF2B5EF4-FFF2-40B4-BE49-F238E27FC236}">
                  <a16:creationId xmlns:a16="http://schemas.microsoft.com/office/drawing/2014/main" id="{98FE143F-B23F-49FA-B3EB-970AE1B1AAEE}"/>
                </a:ext>
              </a:extLst>
            </p:cNvPr>
            <p:cNvSpPr>
              <a:spLocks/>
            </p:cNvSpPr>
            <p:nvPr/>
          </p:nvSpPr>
          <p:spPr bwMode="auto">
            <a:xfrm>
              <a:off x="1692846" y="5504856"/>
              <a:ext cx="137160" cy="137160"/>
            </a:xfrm>
            <a:custGeom>
              <a:avLst/>
              <a:gdLst>
                <a:gd name="T0" fmla="*/ 84 w 106"/>
                <a:gd name="T1" fmla="*/ 3 h 106"/>
                <a:gd name="T2" fmla="*/ 84 w 106"/>
                <a:gd name="T3" fmla="*/ 3 h 106"/>
                <a:gd name="T4" fmla="*/ 27 w 106"/>
                <a:gd name="T5" fmla="*/ 60 h 106"/>
                <a:gd name="T6" fmla="*/ 27 w 106"/>
                <a:gd name="T7" fmla="*/ 0 h 106"/>
                <a:gd name="T8" fmla="*/ 0 w 106"/>
                <a:gd name="T9" fmla="*/ 0 h 106"/>
                <a:gd name="T10" fmla="*/ 0 w 106"/>
                <a:gd name="T11" fmla="*/ 106 h 106"/>
                <a:gd name="T12" fmla="*/ 106 w 106"/>
                <a:gd name="T13" fmla="*/ 106 h 106"/>
                <a:gd name="T14" fmla="*/ 106 w 106"/>
                <a:gd name="T15" fmla="*/ 79 h 106"/>
                <a:gd name="T16" fmla="*/ 46 w 106"/>
                <a:gd name="T17" fmla="*/ 79 h 106"/>
                <a:gd name="T18" fmla="*/ 101 w 106"/>
                <a:gd name="T19" fmla="*/ 24 h 106"/>
                <a:gd name="T20" fmla="*/ 82 w 106"/>
                <a:gd name="T21" fmla="*/ 5 h 106"/>
                <a:gd name="T22" fmla="*/ 84 w 10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84" y="3"/>
                  </a:moveTo>
                  <a:lnTo>
                    <a:pt x="84" y="3"/>
                  </a:lnTo>
                  <a:lnTo>
                    <a:pt x="27" y="60"/>
                  </a:lnTo>
                  <a:lnTo>
                    <a:pt x="27" y="0"/>
                  </a:lnTo>
                  <a:lnTo>
                    <a:pt x="0" y="0"/>
                  </a:lnTo>
                  <a:lnTo>
                    <a:pt x="0" y="106"/>
                  </a:lnTo>
                  <a:lnTo>
                    <a:pt x="106" y="106"/>
                  </a:lnTo>
                  <a:lnTo>
                    <a:pt x="106" y="79"/>
                  </a:lnTo>
                  <a:lnTo>
                    <a:pt x="46" y="79"/>
                  </a:lnTo>
                  <a:lnTo>
                    <a:pt x="101" y="24"/>
                  </a:lnTo>
                  <a:lnTo>
                    <a:pt x="82" y="5"/>
                  </a:lnTo>
                  <a:lnTo>
                    <a:pt x="84" y="3"/>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8" name="Freeform 103">
              <a:extLst>
                <a:ext uri="{FF2B5EF4-FFF2-40B4-BE49-F238E27FC236}">
                  <a16:creationId xmlns:a16="http://schemas.microsoft.com/office/drawing/2014/main" id="{31A9087C-6899-4A7F-B31F-978F475BFC30}"/>
                </a:ext>
              </a:extLst>
            </p:cNvPr>
            <p:cNvSpPr>
              <a:spLocks/>
            </p:cNvSpPr>
            <p:nvPr/>
          </p:nvSpPr>
          <p:spPr bwMode="auto">
            <a:xfrm>
              <a:off x="1688084" y="5279113"/>
              <a:ext cx="137160" cy="137160"/>
            </a:xfrm>
            <a:custGeom>
              <a:avLst/>
              <a:gdLst>
                <a:gd name="T0" fmla="*/ 27 w 106"/>
                <a:gd name="T1" fmla="*/ 45 h 106"/>
                <a:gd name="T2" fmla="*/ 27 w 106"/>
                <a:gd name="T3" fmla="*/ 45 h 106"/>
                <a:gd name="T4" fmla="*/ 85 w 106"/>
                <a:gd name="T5" fmla="*/ 103 h 106"/>
                <a:gd name="T6" fmla="*/ 104 w 106"/>
                <a:gd name="T7" fmla="*/ 85 h 106"/>
                <a:gd name="T8" fmla="*/ 46 w 106"/>
                <a:gd name="T9" fmla="*/ 26 h 106"/>
                <a:gd name="T10" fmla="*/ 106 w 106"/>
                <a:gd name="T11" fmla="*/ 27 h 106"/>
                <a:gd name="T12" fmla="*/ 106 w 106"/>
                <a:gd name="T13" fmla="*/ 0 h 106"/>
                <a:gd name="T14" fmla="*/ 0 w 106"/>
                <a:gd name="T15" fmla="*/ 0 h 106"/>
                <a:gd name="T16" fmla="*/ 0 w 106"/>
                <a:gd name="T17" fmla="*/ 106 h 106"/>
                <a:gd name="T18" fmla="*/ 27 w 106"/>
                <a:gd name="T19" fmla="*/ 106 h 106"/>
                <a:gd name="T20" fmla="*/ 27 w 106"/>
                <a:gd name="T21"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6">
                  <a:moveTo>
                    <a:pt x="27" y="45"/>
                  </a:moveTo>
                  <a:lnTo>
                    <a:pt x="27" y="45"/>
                  </a:lnTo>
                  <a:lnTo>
                    <a:pt x="85" y="103"/>
                  </a:lnTo>
                  <a:lnTo>
                    <a:pt x="104" y="85"/>
                  </a:lnTo>
                  <a:lnTo>
                    <a:pt x="46" y="26"/>
                  </a:lnTo>
                  <a:lnTo>
                    <a:pt x="106" y="27"/>
                  </a:lnTo>
                  <a:lnTo>
                    <a:pt x="106" y="0"/>
                  </a:lnTo>
                  <a:lnTo>
                    <a:pt x="0" y="0"/>
                  </a:lnTo>
                  <a:lnTo>
                    <a:pt x="0" y="106"/>
                  </a:lnTo>
                  <a:lnTo>
                    <a:pt x="27" y="106"/>
                  </a:lnTo>
                  <a:lnTo>
                    <a:pt x="27" y="4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9" name="Freeform 104">
              <a:extLst>
                <a:ext uri="{FF2B5EF4-FFF2-40B4-BE49-F238E27FC236}">
                  <a16:creationId xmlns:a16="http://schemas.microsoft.com/office/drawing/2014/main" id="{240EF544-CA00-47AD-B73B-AED751662FAF}"/>
                </a:ext>
              </a:extLst>
            </p:cNvPr>
            <p:cNvSpPr>
              <a:spLocks/>
            </p:cNvSpPr>
            <p:nvPr/>
          </p:nvSpPr>
          <p:spPr bwMode="auto">
            <a:xfrm>
              <a:off x="1796669" y="5279113"/>
              <a:ext cx="259080" cy="257175"/>
            </a:xfrm>
            <a:custGeom>
              <a:avLst/>
              <a:gdLst>
                <a:gd name="T0" fmla="*/ 0 w 199"/>
                <a:gd name="T1" fmla="*/ 180 h 198"/>
                <a:gd name="T2" fmla="*/ 0 w 199"/>
                <a:gd name="T3" fmla="*/ 180 h 198"/>
                <a:gd name="T4" fmla="*/ 1 w 199"/>
                <a:gd name="T5" fmla="*/ 179 h 198"/>
                <a:gd name="T6" fmla="*/ 20 w 199"/>
                <a:gd name="T7" fmla="*/ 198 h 198"/>
                <a:gd name="T8" fmla="*/ 173 w 199"/>
                <a:gd name="T9" fmla="*/ 45 h 198"/>
                <a:gd name="T10" fmla="*/ 172 w 199"/>
                <a:gd name="T11" fmla="*/ 106 h 198"/>
                <a:gd name="T12" fmla="*/ 199 w 199"/>
                <a:gd name="T13" fmla="*/ 106 h 198"/>
                <a:gd name="T14" fmla="*/ 199 w 199"/>
                <a:gd name="T15" fmla="*/ 0 h 198"/>
                <a:gd name="T16" fmla="*/ 94 w 199"/>
                <a:gd name="T17" fmla="*/ 0 h 198"/>
                <a:gd name="T18" fmla="*/ 94 w 199"/>
                <a:gd name="T19" fmla="*/ 26 h 198"/>
                <a:gd name="T20" fmla="*/ 154 w 199"/>
                <a:gd name="T21" fmla="*/ 26 h 198"/>
                <a:gd name="T22" fmla="*/ 0 w 199"/>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98">
                  <a:moveTo>
                    <a:pt x="0" y="180"/>
                  </a:moveTo>
                  <a:lnTo>
                    <a:pt x="0" y="180"/>
                  </a:lnTo>
                  <a:lnTo>
                    <a:pt x="1" y="179"/>
                  </a:lnTo>
                  <a:lnTo>
                    <a:pt x="20" y="198"/>
                  </a:lnTo>
                  <a:lnTo>
                    <a:pt x="173" y="45"/>
                  </a:lnTo>
                  <a:lnTo>
                    <a:pt x="172" y="106"/>
                  </a:lnTo>
                  <a:lnTo>
                    <a:pt x="199" y="106"/>
                  </a:lnTo>
                  <a:lnTo>
                    <a:pt x="199" y="0"/>
                  </a:lnTo>
                  <a:lnTo>
                    <a:pt x="94" y="0"/>
                  </a:lnTo>
                  <a:lnTo>
                    <a:pt x="94" y="26"/>
                  </a:lnTo>
                  <a:lnTo>
                    <a:pt x="154" y="26"/>
                  </a:lnTo>
                  <a:lnTo>
                    <a:pt x="0" y="180"/>
                  </a:lnTo>
                  <a:close/>
                </a:path>
              </a:pathLst>
            </a:custGeom>
            <a:solidFill>
              <a:srgbClr val="74277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E1122B36-E005-41B3-ACD8-B6B60A3DDDE2}"/>
              </a:ext>
              <a:ext uri="{C183D7F6-B498-43B3-948B-1728B52AA6E4}">
                <adec:decorative xmlns:adec="http://schemas.microsoft.com/office/drawing/2017/decorative" val="1"/>
              </a:ext>
            </a:extLst>
          </p:cNvPr>
          <p:cNvGrpSpPr/>
          <p:nvPr/>
        </p:nvGrpSpPr>
        <p:grpSpPr>
          <a:xfrm>
            <a:off x="6346844" y="5627557"/>
            <a:ext cx="526578" cy="414356"/>
            <a:chOff x="5015019" y="5255738"/>
            <a:chExt cx="526653" cy="414415"/>
          </a:xfrm>
          <a:solidFill>
            <a:srgbClr val="0070C0"/>
          </a:solidFill>
        </p:grpSpPr>
        <p:sp>
          <p:nvSpPr>
            <p:cNvPr id="50" name="Freeform 47">
              <a:extLst>
                <a:ext uri="{FF2B5EF4-FFF2-40B4-BE49-F238E27FC236}">
                  <a16:creationId xmlns:a16="http://schemas.microsoft.com/office/drawing/2014/main" id="{E30F712D-A006-493E-9703-EEECDAAC2CE7}"/>
                </a:ext>
              </a:extLst>
            </p:cNvPr>
            <p:cNvSpPr>
              <a:spLocks noEditPoints="1"/>
            </p:cNvSpPr>
            <p:nvPr/>
          </p:nvSpPr>
          <p:spPr bwMode="auto">
            <a:xfrm>
              <a:off x="5332738" y="5255738"/>
              <a:ext cx="208934" cy="208934"/>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CB40861D-2EC1-4AB4-AC5D-2D2A3D389C94}"/>
                </a:ext>
              </a:extLst>
            </p:cNvPr>
            <p:cNvGrpSpPr/>
            <p:nvPr/>
          </p:nvGrpSpPr>
          <p:grpSpPr>
            <a:xfrm>
              <a:off x="5015019" y="5316173"/>
              <a:ext cx="341893" cy="353980"/>
              <a:chOff x="5015019" y="5316173"/>
              <a:chExt cx="341893" cy="353980"/>
            </a:xfrm>
            <a:grpFill/>
          </p:grpSpPr>
          <p:grpSp>
            <p:nvGrpSpPr>
              <p:cNvPr id="54" name="Group 53">
                <a:extLst>
                  <a:ext uri="{FF2B5EF4-FFF2-40B4-BE49-F238E27FC236}">
                    <a16:creationId xmlns:a16="http://schemas.microsoft.com/office/drawing/2014/main" id="{40D3C0D1-B676-4575-884C-ECCA967BFE58}"/>
                  </a:ext>
                </a:extLst>
              </p:cNvPr>
              <p:cNvGrpSpPr/>
              <p:nvPr/>
            </p:nvGrpSpPr>
            <p:grpSpPr>
              <a:xfrm>
                <a:off x="5015019" y="5316173"/>
                <a:ext cx="341892" cy="353980"/>
                <a:chOff x="5015020" y="5316173"/>
                <a:chExt cx="341892" cy="353980"/>
              </a:xfrm>
              <a:grpFill/>
            </p:grpSpPr>
            <p:sp>
              <p:nvSpPr>
                <p:cNvPr id="51" name="Freeform 48">
                  <a:extLst>
                    <a:ext uri="{FF2B5EF4-FFF2-40B4-BE49-F238E27FC236}">
                      <a16:creationId xmlns:a16="http://schemas.microsoft.com/office/drawing/2014/main" id="{93A715DF-939E-4D94-9079-2945A9FD51BE}"/>
                    </a:ext>
                  </a:extLst>
                </p:cNvPr>
                <p:cNvSpPr>
                  <a:spLocks/>
                </p:cNvSpPr>
                <p:nvPr/>
              </p:nvSpPr>
              <p:spPr bwMode="auto">
                <a:xfrm>
                  <a:off x="5015020" y="5316173"/>
                  <a:ext cx="167492" cy="35398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49">
                  <a:extLst>
                    <a:ext uri="{FF2B5EF4-FFF2-40B4-BE49-F238E27FC236}">
                      <a16:creationId xmlns:a16="http://schemas.microsoft.com/office/drawing/2014/main" id="{8860A8C8-70D8-441C-84E2-7000FA415C47}"/>
                    </a:ext>
                  </a:extLst>
                </p:cNvPr>
                <p:cNvSpPr>
                  <a:spLocks/>
                </p:cNvSpPr>
                <p:nvPr/>
              </p:nvSpPr>
              <p:spPr bwMode="auto">
                <a:xfrm>
                  <a:off x="5189420" y="5316173"/>
                  <a:ext cx="167492" cy="35398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BBFF42F-3C4E-4CD9-9901-DED5572265DB}"/>
                  </a:ext>
                </a:extLst>
              </p:cNvPr>
              <p:cNvGrpSpPr/>
              <p:nvPr/>
            </p:nvGrpSpPr>
            <p:grpSpPr>
              <a:xfrm>
                <a:off x="5015019" y="5366248"/>
                <a:ext cx="341893" cy="252103"/>
                <a:chOff x="4869880" y="5366248"/>
                <a:chExt cx="341893" cy="252103"/>
              </a:xfrm>
              <a:grpFill/>
            </p:grpSpPr>
            <p:sp>
              <p:nvSpPr>
                <p:cNvPr id="26" name="Freeform 50">
                  <a:extLst>
                    <a:ext uri="{FF2B5EF4-FFF2-40B4-BE49-F238E27FC236}">
                      <a16:creationId xmlns:a16="http://schemas.microsoft.com/office/drawing/2014/main" id="{3EE9E308-74BD-4BAD-B781-F8DF1B31FC2D}"/>
                    </a:ext>
                  </a:extLst>
                </p:cNvPr>
                <p:cNvSpPr>
                  <a:spLocks/>
                </p:cNvSpPr>
                <p:nvPr/>
              </p:nvSpPr>
              <p:spPr bwMode="auto">
                <a:xfrm>
                  <a:off x="4916502" y="5421504"/>
                  <a:ext cx="46622" cy="34535"/>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51">
                  <a:extLst>
                    <a:ext uri="{FF2B5EF4-FFF2-40B4-BE49-F238E27FC236}">
                      <a16:creationId xmlns:a16="http://schemas.microsoft.com/office/drawing/2014/main" id="{7FC1C59D-25C0-47D9-8D29-7AA7CB5C4418}"/>
                    </a:ext>
                  </a:extLst>
                </p:cNvPr>
                <p:cNvSpPr>
                  <a:spLocks/>
                </p:cNvSpPr>
                <p:nvPr/>
              </p:nvSpPr>
              <p:spPr bwMode="auto">
                <a:xfrm>
                  <a:off x="4916502" y="5538922"/>
                  <a:ext cx="46622" cy="34535"/>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52">
                  <a:extLst>
                    <a:ext uri="{FF2B5EF4-FFF2-40B4-BE49-F238E27FC236}">
                      <a16:creationId xmlns:a16="http://schemas.microsoft.com/office/drawing/2014/main" id="{142A686D-A37E-4530-A195-7FCE3DA1F336}"/>
                    </a:ext>
                  </a:extLst>
                </p:cNvPr>
                <p:cNvSpPr>
                  <a:spLocks/>
                </p:cNvSpPr>
                <p:nvPr/>
              </p:nvSpPr>
              <p:spPr bwMode="auto">
                <a:xfrm>
                  <a:off x="4869880" y="5483666"/>
                  <a:ext cx="58709" cy="24174"/>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53">
                  <a:extLst>
                    <a:ext uri="{FF2B5EF4-FFF2-40B4-BE49-F238E27FC236}">
                      <a16:creationId xmlns:a16="http://schemas.microsoft.com/office/drawing/2014/main" id="{02319E1C-8FD2-479E-8BE3-5AE2B13335B8}"/>
                    </a:ext>
                  </a:extLst>
                </p:cNvPr>
                <p:cNvSpPr>
                  <a:spLocks/>
                </p:cNvSpPr>
                <p:nvPr/>
              </p:nvSpPr>
              <p:spPr bwMode="auto">
                <a:xfrm>
                  <a:off x="4997658" y="5483666"/>
                  <a:ext cx="39715" cy="24174"/>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54">
                  <a:extLst>
                    <a:ext uri="{FF2B5EF4-FFF2-40B4-BE49-F238E27FC236}">
                      <a16:creationId xmlns:a16="http://schemas.microsoft.com/office/drawing/2014/main" id="{2EAF8E83-922E-4C3F-821F-CA462D05308D}"/>
                    </a:ext>
                  </a:extLst>
                </p:cNvPr>
                <p:cNvSpPr>
                  <a:spLocks/>
                </p:cNvSpPr>
                <p:nvPr/>
              </p:nvSpPr>
              <p:spPr bwMode="auto">
                <a:xfrm>
                  <a:off x="5118529" y="5421504"/>
                  <a:ext cx="46622" cy="34535"/>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55">
                  <a:extLst>
                    <a:ext uri="{FF2B5EF4-FFF2-40B4-BE49-F238E27FC236}">
                      <a16:creationId xmlns:a16="http://schemas.microsoft.com/office/drawing/2014/main" id="{A669E640-3FEE-41A3-B0DA-3541FD392881}"/>
                    </a:ext>
                  </a:extLst>
                </p:cNvPr>
                <p:cNvSpPr>
                  <a:spLocks/>
                </p:cNvSpPr>
                <p:nvPr/>
              </p:nvSpPr>
              <p:spPr bwMode="auto">
                <a:xfrm>
                  <a:off x="5118529" y="5538922"/>
                  <a:ext cx="46622" cy="34535"/>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56">
                  <a:extLst>
                    <a:ext uri="{FF2B5EF4-FFF2-40B4-BE49-F238E27FC236}">
                      <a16:creationId xmlns:a16="http://schemas.microsoft.com/office/drawing/2014/main" id="{63A1A351-8C1D-4360-8C6F-CDA9FE052510}"/>
                    </a:ext>
                  </a:extLst>
                </p:cNvPr>
                <p:cNvSpPr>
                  <a:spLocks/>
                </p:cNvSpPr>
                <p:nvPr/>
              </p:nvSpPr>
              <p:spPr bwMode="auto">
                <a:xfrm>
                  <a:off x="5153064" y="5483666"/>
                  <a:ext cx="58709" cy="24174"/>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57">
                  <a:extLst>
                    <a:ext uri="{FF2B5EF4-FFF2-40B4-BE49-F238E27FC236}">
                      <a16:creationId xmlns:a16="http://schemas.microsoft.com/office/drawing/2014/main" id="{2D3D1025-7529-4DE0-B95C-EA07B2BA5D5B}"/>
                    </a:ext>
                  </a:extLst>
                </p:cNvPr>
                <p:cNvSpPr>
                  <a:spLocks/>
                </p:cNvSpPr>
                <p:nvPr/>
              </p:nvSpPr>
              <p:spPr bwMode="auto">
                <a:xfrm>
                  <a:off x="5044280" y="5483666"/>
                  <a:ext cx="39715" cy="24174"/>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58">
                  <a:extLst>
                    <a:ext uri="{FF2B5EF4-FFF2-40B4-BE49-F238E27FC236}">
                      <a16:creationId xmlns:a16="http://schemas.microsoft.com/office/drawing/2014/main" id="{724773E3-A718-41F7-A83B-D38D5710BC75}"/>
                    </a:ext>
                  </a:extLst>
                </p:cNvPr>
                <p:cNvSpPr>
                  <a:spLocks/>
                </p:cNvSpPr>
                <p:nvPr/>
              </p:nvSpPr>
              <p:spPr bwMode="auto">
                <a:xfrm>
                  <a:off x="4971757" y="5366248"/>
                  <a:ext cx="41441" cy="252103"/>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59">
                  <a:extLst>
                    <a:ext uri="{FF2B5EF4-FFF2-40B4-BE49-F238E27FC236}">
                      <a16:creationId xmlns:a16="http://schemas.microsoft.com/office/drawing/2014/main" id="{0E54FDFB-5706-4976-84B1-222DA58D3A00}"/>
                    </a:ext>
                  </a:extLst>
                </p:cNvPr>
                <p:cNvSpPr>
                  <a:spLocks/>
                </p:cNvSpPr>
                <p:nvPr/>
              </p:nvSpPr>
              <p:spPr bwMode="auto">
                <a:xfrm>
                  <a:off x="5070181" y="5366248"/>
                  <a:ext cx="39715" cy="252103"/>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18" name="Rectangle 17">
            <a:extLst>
              <a:ext uri="{FF2B5EF4-FFF2-40B4-BE49-F238E27FC236}">
                <a16:creationId xmlns:a16="http://schemas.microsoft.com/office/drawing/2014/main" id="{8DDF3CE6-5014-4735-A27B-50234E9A22DA}"/>
              </a:ext>
            </a:extLst>
          </p:cNvPr>
          <p:cNvSpPr/>
          <p:nvPr/>
        </p:nvSpPr>
        <p:spPr bwMode="auto">
          <a:xfrm>
            <a:off x="9713274" y="5723951"/>
            <a:ext cx="2194249" cy="217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Microsoft Dataverse</a:t>
            </a:r>
          </a:p>
        </p:txBody>
      </p:sp>
      <p:pic>
        <p:nvPicPr>
          <p:cNvPr id="41" name="Picture 40">
            <a:extLst>
              <a:ext uri="{FF2B5EF4-FFF2-40B4-BE49-F238E27FC236}">
                <a16:creationId xmlns:a16="http://schemas.microsoft.com/office/drawing/2014/main" id="{65733420-664B-4323-AB5F-3916BDBE20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263" y="2606580"/>
            <a:ext cx="758845" cy="7588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4AC9F7B-F823-469B-9743-35E6FC65B3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844" y="2671512"/>
            <a:ext cx="786350" cy="7863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02DEE383-7696-409A-A922-E03549676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9032" y="2685272"/>
            <a:ext cx="776852" cy="7768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F44C598E-AEB3-432E-A1B6-918F0266DC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2120" y="2569898"/>
            <a:ext cx="758079" cy="75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D88B08-B114-4013-BBDB-74330FA83F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1360" y="2381907"/>
            <a:ext cx="1080217" cy="1080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with medium confidence">
            <a:extLst>
              <a:ext uri="{FF2B5EF4-FFF2-40B4-BE49-F238E27FC236}">
                <a16:creationId xmlns:a16="http://schemas.microsoft.com/office/drawing/2014/main" id="{D3623843-18D8-4EA9-932E-14A7049318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8235" y="5535911"/>
            <a:ext cx="616292" cy="616292"/>
          </a:xfrm>
          <a:prstGeom prst="rect">
            <a:avLst/>
          </a:prstGeom>
        </p:spPr>
      </p:pic>
      <p:sp>
        <p:nvSpPr>
          <p:cNvPr id="57" name="Rectangle 56">
            <a:extLst>
              <a:ext uri="{FF2B5EF4-FFF2-40B4-BE49-F238E27FC236}">
                <a16:creationId xmlns:a16="http://schemas.microsoft.com/office/drawing/2014/main" id="{4F7FA279-F673-4013-8196-A922CC40FBA2}"/>
              </a:ext>
            </a:extLst>
          </p:cNvPr>
          <p:cNvSpPr/>
          <p:nvPr/>
        </p:nvSpPr>
        <p:spPr bwMode="auto">
          <a:xfrm>
            <a:off x="4392347" y="5639140"/>
            <a:ext cx="1862358" cy="5378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ts val="392"/>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Management </a:t>
            </a:r>
          </a:p>
          <a:p>
            <a:pPr marL="0" marR="0" lvl="0" indent="0" algn="ctr" defTabSz="913751" rtl="0" eaLnBrk="1" fontAlgn="base" latinLnBrk="0" hangingPunct="1">
              <a:lnSpc>
                <a:spcPct val="100000"/>
              </a:lnSpc>
              <a:spcBef>
                <a:spcPct val="0"/>
              </a:spcBef>
              <a:spcAft>
                <a:spcPts val="392"/>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tools </a:t>
            </a:r>
          </a:p>
          <a:p>
            <a:pPr marL="0" marR="0" lvl="0" indent="0" algn="ctr" defTabSz="913751" rtl="0" eaLnBrk="1" fontAlgn="base" latinLnBrk="0" hangingPunct="1">
              <a:lnSpc>
                <a:spcPct val="100000"/>
              </a:lnSpc>
              <a:spcBef>
                <a:spcPct val="0"/>
              </a:spcBef>
              <a:spcAft>
                <a:spcPts val="392"/>
              </a:spcAft>
              <a:buClrTx/>
              <a:buSzTx/>
              <a:buFontTx/>
              <a:buNone/>
              <a:tabLst/>
              <a:defRPr/>
            </a:pPr>
            <a:endPar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E9023F61-AAC2-4407-9B2B-FDB605B6305B}"/>
              </a:ext>
            </a:extLst>
          </p:cNvPr>
          <p:cNvSpPr txBox="1"/>
          <p:nvPr/>
        </p:nvSpPr>
        <p:spPr>
          <a:xfrm>
            <a:off x="711847" y="6049126"/>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Add pre-built or </a:t>
            </a:r>
          </a:p>
          <a:p>
            <a:pPr marL="406400" marR="0" lvl="0" indent="0" algn="ctr" defTabSz="932742" rtl="0" eaLnBrk="1" fontAlgn="auto" latinLnBrk="0" hangingPunct="1">
              <a:lnSpc>
                <a:spcPct val="90000"/>
              </a:lnSpc>
              <a:spcBef>
                <a:spcPts val="0"/>
              </a:spcBef>
              <a:spcAft>
                <a:spcPts val="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custom connectors</a:t>
            </a:r>
          </a:p>
        </p:txBody>
      </p:sp>
      <p:sp>
        <p:nvSpPr>
          <p:cNvPr id="4" name="TextBox 3">
            <a:extLst>
              <a:ext uri="{FF2B5EF4-FFF2-40B4-BE49-F238E27FC236}">
                <a16:creationId xmlns:a16="http://schemas.microsoft.com/office/drawing/2014/main" id="{FEB50DC7-3D0F-4BE9-8A66-C6D361B07866}"/>
              </a:ext>
            </a:extLst>
          </p:cNvPr>
          <p:cNvSpPr txBox="1"/>
          <p:nvPr/>
        </p:nvSpPr>
        <p:spPr>
          <a:xfrm>
            <a:off x="6145767" y="5983185"/>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Predict outcomes with low-code AI. </a:t>
            </a:r>
          </a:p>
        </p:txBody>
      </p:sp>
      <p:sp>
        <p:nvSpPr>
          <p:cNvPr id="11" name="TextBox 10">
            <a:extLst>
              <a:ext uri="{FF2B5EF4-FFF2-40B4-BE49-F238E27FC236}">
                <a16:creationId xmlns:a16="http://schemas.microsoft.com/office/drawing/2014/main" id="{2FBEC8D4-F33F-49F2-8044-5D66B9A1B540}"/>
              </a:ext>
            </a:extLst>
          </p:cNvPr>
          <p:cNvSpPr txBox="1"/>
          <p:nvPr/>
        </p:nvSpPr>
        <p:spPr>
          <a:xfrm>
            <a:off x="9192513" y="6046380"/>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Unify and standardize your data. </a:t>
            </a:r>
          </a:p>
        </p:txBody>
      </p:sp>
      <p:sp>
        <p:nvSpPr>
          <p:cNvPr id="16" name="monitor_3" title="Icon of a monitor with a checkmark on the lower right corner">
            <a:extLst>
              <a:ext uri="{FF2B5EF4-FFF2-40B4-BE49-F238E27FC236}">
                <a16:creationId xmlns:a16="http://schemas.microsoft.com/office/drawing/2014/main" id="{61B9C737-BE4E-46E8-97FF-F27EA50CA887}"/>
              </a:ext>
            </a:extLst>
          </p:cNvPr>
          <p:cNvSpPr>
            <a:spLocks noChangeAspect="1" noEditPoints="1"/>
          </p:cNvSpPr>
          <p:nvPr/>
        </p:nvSpPr>
        <p:spPr bwMode="auto">
          <a:xfrm>
            <a:off x="4133375" y="5650929"/>
            <a:ext cx="394412" cy="410965"/>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9BA0FD4-3B20-47F5-B7FD-B974155A5A47}"/>
              </a:ext>
            </a:extLst>
          </p:cNvPr>
          <p:cNvSpPr txBox="1"/>
          <p:nvPr/>
        </p:nvSpPr>
        <p:spPr>
          <a:xfrm>
            <a:off x="3702338" y="6219898"/>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Control access, security and governance. </a:t>
            </a:r>
          </a:p>
        </p:txBody>
      </p:sp>
    </p:spTree>
    <p:extLst>
      <p:ext uri="{BB962C8B-B14F-4D97-AF65-F5344CB8AC3E}">
        <p14:creationId xmlns:p14="http://schemas.microsoft.com/office/powerpoint/2010/main" val="33062014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61B889E-710E-4A0B-BA65-9E6B4A6B97CE}"/>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C7A950A3-3863-4194-B5D9-CEC0CAE0C0B1}"/>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87" name="Freeform: Shape 186">
            <a:extLst>
              <a:ext uri="{FF2B5EF4-FFF2-40B4-BE49-F238E27FC236}">
                <a16:creationId xmlns:a16="http://schemas.microsoft.com/office/drawing/2014/main" id="{FD4F1962-0371-46A2-87DB-3A99BCAED11C}"/>
              </a:ext>
              <a:ext uri="{C183D7F6-B498-43B3-948B-1728B52AA6E4}">
                <adec:decorative xmlns:adec="http://schemas.microsoft.com/office/drawing/2017/decorative" val="1"/>
              </a:ext>
            </a:extLst>
          </p:cNvPr>
          <p:cNvSpPr/>
          <p:nvPr/>
        </p:nvSpPr>
        <p:spPr bwMode="auto">
          <a:xfrm rot="5400000" flipH="1">
            <a:off x="2673531"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78" name="Freeform: Shape 77">
            <a:extLst>
              <a:ext uri="{FF2B5EF4-FFF2-40B4-BE49-F238E27FC236}">
                <a16:creationId xmlns:a16="http://schemas.microsoft.com/office/drawing/2014/main" id="{F49CA39E-CE2D-4105-BE90-E77855A6D5DA}"/>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Title 6">
            <a:extLst>
              <a:ext uri="{FF2B5EF4-FFF2-40B4-BE49-F238E27FC236}">
                <a16:creationId xmlns:a16="http://schemas.microsoft.com/office/drawing/2014/main" id="{9D2B2BE9-A205-4D53-9A71-650BB0B4E273}"/>
              </a:ext>
            </a:extLst>
          </p:cNvPr>
          <p:cNvSpPr>
            <a:spLocks noGrp="1"/>
          </p:cNvSpPr>
          <p:nvPr>
            <p:ph type="title"/>
          </p:nvPr>
        </p:nvSpPr>
        <p:spPr>
          <a:xfrm>
            <a:off x="304800" y="792376"/>
            <a:ext cx="11908064" cy="578926"/>
          </a:xfrm>
        </p:spPr>
        <p:txBody>
          <a:bodyPr/>
          <a:lstStyle/>
          <a:p>
            <a:r>
              <a:rPr lang="en-IN" dirty="0"/>
              <a:t>Module 4: Learning objectives</a:t>
            </a:r>
          </a:p>
        </p:txBody>
      </p:sp>
      <p:grpSp>
        <p:nvGrpSpPr>
          <p:cNvPr id="33" name="Group 32" descr="A breadcrumb of Power Automate&#10;">
            <a:extLst>
              <a:ext uri="{FF2B5EF4-FFF2-40B4-BE49-F238E27FC236}">
                <a16:creationId xmlns:a16="http://schemas.microsoft.com/office/drawing/2014/main" id="{B17EC2A9-63FC-45D5-B0F4-03DB42CDCE5B}"/>
              </a:ext>
            </a:extLst>
          </p:cNvPr>
          <p:cNvGrpSpPr/>
          <p:nvPr/>
        </p:nvGrpSpPr>
        <p:grpSpPr>
          <a:xfrm>
            <a:off x="10813293" y="138519"/>
            <a:ext cx="1024061" cy="818743"/>
            <a:chOff x="10813293" y="138519"/>
            <a:chExt cx="1024061" cy="818743"/>
          </a:xfrm>
        </p:grpSpPr>
        <p:grpSp>
          <p:nvGrpSpPr>
            <p:cNvPr id="32" name="Group 31">
              <a:extLst>
                <a:ext uri="{FF2B5EF4-FFF2-40B4-BE49-F238E27FC236}">
                  <a16:creationId xmlns:a16="http://schemas.microsoft.com/office/drawing/2014/main" id="{4D43951E-E4C2-4228-9374-265F52116BE0}"/>
                </a:ext>
              </a:extLst>
            </p:cNvPr>
            <p:cNvGrpSpPr/>
            <p:nvPr/>
          </p:nvGrpSpPr>
          <p:grpSpPr>
            <a:xfrm>
              <a:off x="10813293" y="138519"/>
              <a:ext cx="1024061" cy="818743"/>
              <a:chOff x="10813293" y="138519"/>
              <a:chExt cx="1024061" cy="818743"/>
            </a:xfrm>
          </p:grpSpPr>
          <p:sp>
            <p:nvSpPr>
              <p:cNvPr id="92" name="Oval 91">
                <a:extLst>
                  <a:ext uri="{FF2B5EF4-FFF2-40B4-BE49-F238E27FC236}">
                    <a16:creationId xmlns:a16="http://schemas.microsoft.com/office/drawing/2014/main" id="{CC346822-EB90-4A3B-8F64-643F418DC207}"/>
                  </a:ext>
                  <a:ext uri="{C183D7F6-B498-43B3-948B-1728B52AA6E4}">
                    <adec:decorative xmlns:adec="http://schemas.microsoft.com/office/drawing/2017/decorative" val="1"/>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61954224-206B-4C23-AE8F-01BEAD457738}"/>
                  </a:ext>
                  <a:ext uri="{C183D7F6-B498-43B3-948B-1728B52AA6E4}">
                    <adec:decorative xmlns:adec="http://schemas.microsoft.com/office/drawing/2017/decorative" val="1"/>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95" name="Freeform: Shape 94">
                <a:extLst>
                  <a:ext uri="{FF2B5EF4-FFF2-40B4-BE49-F238E27FC236}">
                    <a16:creationId xmlns:a16="http://schemas.microsoft.com/office/drawing/2014/main" id="{28950AD2-95A1-4042-8476-C2D8D85DB644}"/>
                  </a:ext>
                  <a:ext uri="{C183D7F6-B498-43B3-948B-1728B52AA6E4}">
                    <adec:decorative xmlns:adec="http://schemas.microsoft.com/office/drawing/2017/decorative" val="1"/>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descr="Power&#10;Automate&#10;">
              <a:extLst>
                <a:ext uri="{FF2B5EF4-FFF2-40B4-BE49-F238E27FC236}">
                  <a16:creationId xmlns:a16="http://schemas.microsoft.com/office/drawing/2014/main" id="{08BD9316-D4C0-4C93-B40B-CFE5C6D52BBA}"/>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pic>
          <p:nvPicPr>
            <p:cNvPr id="31" name="Picture 30" descr="Icon of power switch">
              <a:extLst>
                <a:ext uri="{FF2B5EF4-FFF2-40B4-BE49-F238E27FC236}">
                  <a16:creationId xmlns:a16="http://schemas.microsoft.com/office/drawing/2014/main" id="{8C4BDD6F-7080-481C-BD64-8664AB121F3D}"/>
                </a:ext>
              </a:extLst>
            </p:cNvPr>
            <p:cNvPicPr>
              <a:picLocks noChangeAspect="1"/>
            </p:cNvPicPr>
            <p:nvPr/>
          </p:nvPicPr>
          <p:blipFill>
            <a:blip r:embed="rId3"/>
            <a:stretch>
              <a:fillRect/>
            </a:stretch>
          </p:blipFill>
          <p:spPr>
            <a:xfrm>
              <a:off x="11062644" y="352818"/>
              <a:ext cx="320040" cy="390144"/>
            </a:xfrm>
            <a:prstGeom prst="rect">
              <a:avLst/>
            </a:prstGeom>
          </p:spPr>
        </p:pic>
      </p:grpSp>
      <p:pic>
        <p:nvPicPr>
          <p:cNvPr id="4" name="Picture 3" descr="Icon of a target with an arrow hitting the bullseye">
            <a:extLst>
              <a:ext uri="{FF2B5EF4-FFF2-40B4-BE49-F238E27FC236}">
                <a16:creationId xmlns:a16="http://schemas.microsoft.com/office/drawing/2014/main" id="{8D1C49D0-25A0-43C8-933A-3DAAB62D12C0}"/>
              </a:ext>
            </a:extLst>
          </p:cNvPr>
          <p:cNvPicPr>
            <a:picLocks noChangeAspect="1"/>
          </p:cNvPicPr>
          <p:nvPr/>
        </p:nvPicPr>
        <p:blipFill>
          <a:blip r:embed="rId4"/>
          <a:stretch>
            <a:fillRect/>
          </a:stretch>
        </p:blipFill>
        <p:spPr>
          <a:xfrm>
            <a:off x="497511" y="1587500"/>
            <a:ext cx="536448" cy="536448"/>
          </a:xfrm>
          <a:prstGeom prst="rect">
            <a:avLst/>
          </a:prstGeom>
        </p:spPr>
      </p:pic>
      <p:sp>
        <p:nvSpPr>
          <p:cNvPr id="97" name="Text Placeholder 3">
            <a:extLst>
              <a:ext uri="{FF2B5EF4-FFF2-40B4-BE49-F238E27FC236}">
                <a16:creationId xmlns:a16="http://schemas.microsoft.com/office/drawing/2014/main" id="{A3BE60D6-C78D-44EC-B09C-B906065523FE}"/>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Trigger a flow when a new record is created</a:t>
            </a:r>
          </a:p>
        </p:txBody>
      </p:sp>
      <p:pic>
        <p:nvPicPr>
          <p:cNvPr id="7" name="Picture 6" descr="Icon of a paper airplane">
            <a:extLst>
              <a:ext uri="{FF2B5EF4-FFF2-40B4-BE49-F238E27FC236}">
                <a16:creationId xmlns:a16="http://schemas.microsoft.com/office/drawing/2014/main" id="{BCE354E9-0DF9-485A-96AE-EF71393B2302}"/>
              </a:ext>
            </a:extLst>
          </p:cNvPr>
          <p:cNvPicPr>
            <a:picLocks noChangeAspect="1"/>
          </p:cNvPicPr>
          <p:nvPr/>
        </p:nvPicPr>
        <p:blipFill>
          <a:blip r:embed="rId5"/>
          <a:stretch>
            <a:fillRect/>
          </a:stretch>
        </p:blipFill>
        <p:spPr>
          <a:xfrm>
            <a:off x="497511" y="2328243"/>
            <a:ext cx="536448" cy="536448"/>
          </a:xfrm>
          <a:prstGeom prst="rect">
            <a:avLst/>
          </a:prstGeom>
        </p:spPr>
      </p:pic>
      <p:sp>
        <p:nvSpPr>
          <p:cNvPr id="130" name="Text Placeholder 3 - 1">
            <a:extLst>
              <a:ext uri="{FF2B5EF4-FFF2-40B4-BE49-F238E27FC236}">
                <a16:creationId xmlns:a16="http://schemas.microsoft.com/office/drawing/2014/main" id="{6AF5EA34-E3AE-4EFA-9DE8-944604E22C2A}"/>
              </a:ext>
            </a:extLst>
          </p:cNvPr>
          <p:cNvSpPr txBox="1">
            <a:spLocks/>
          </p:cNvSpPr>
          <p:nvPr/>
        </p:nvSpPr>
        <p:spPr>
          <a:xfrm>
            <a:off x="1131715" y="2362086"/>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Send an approval request</a:t>
            </a:r>
          </a:p>
        </p:txBody>
      </p:sp>
      <p:sp>
        <p:nvSpPr>
          <p:cNvPr id="136" name="Text Placeholder 3">
            <a:extLst>
              <a:ext uri="{FF2B5EF4-FFF2-40B4-BE49-F238E27FC236}">
                <a16:creationId xmlns:a16="http://schemas.microsoft.com/office/drawing/2014/main" id="{AD7C335B-8D19-4639-BFD1-4C3B92016111}"/>
              </a:ext>
            </a:extLst>
          </p:cNvPr>
          <p:cNvSpPr txBox="1">
            <a:spLocks/>
          </p:cNvSpPr>
          <p:nvPr/>
        </p:nvSpPr>
        <p:spPr>
          <a:xfrm>
            <a:off x="1248229" y="2721472"/>
            <a:ext cx="6014192"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Arial" panose="020B0604020202020204" pitchFamily="34" charset="0"/>
              <a:buChar char="•"/>
              <a:defRPr/>
            </a:pPr>
            <a:r>
              <a:rPr lang="en-US" sz="1600" dirty="0">
                <a:solidFill>
                  <a:schemeClr val="tx1"/>
                </a:solidFill>
                <a:latin typeface="+mn-lt"/>
              </a:rPr>
              <a:t>Conditional branching based on the approval response</a:t>
            </a:r>
          </a:p>
        </p:txBody>
      </p:sp>
      <p:pic>
        <p:nvPicPr>
          <p:cNvPr id="17" name="Picture 16" descr="Icon of an envelope with an arrow on the lower right pointing right">
            <a:extLst>
              <a:ext uri="{FF2B5EF4-FFF2-40B4-BE49-F238E27FC236}">
                <a16:creationId xmlns:a16="http://schemas.microsoft.com/office/drawing/2014/main" id="{B50D3E8B-0C21-4D21-A6A1-15684D88AEFF}"/>
              </a:ext>
            </a:extLst>
          </p:cNvPr>
          <p:cNvPicPr>
            <a:picLocks noChangeAspect="1"/>
          </p:cNvPicPr>
          <p:nvPr/>
        </p:nvPicPr>
        <p:blipFill>
          <a:blip r:embed="rId6"/>
          <a:stretch>
            <a:fillRect/>
          </a:stretch>
        </p:blipFill>
        <p:spPr>
          <a:xfrm>
            <a:off x="497511" y="3386753"/>
            <a:ext cx="536448" cy="536448"/>
          </a:xfrm>
          <a:prstGeom prst="rect">
            <a:avLst/>
          </a:prstGeom>
        </p:spPr>
      </p:pic>
      <p:sp>
        <p:nvSpPr>
          <p:cNvPr id="137" name="Text Placeholder 3 - 1">
            <a:extLst>
              <a:ext uri="{FF2B5EF4-FFF2-40B4-BE49-F238E27FC236}">
                <a16:creationId xmlns:a16="http://schemas.microsoft.com/office/drawing/2014/main" id="{B9D19207-806D-46DC-9962-7517E92ACCB1}"/>
              </a:ext>
            </a:extLst>
          </p:cNvPr>
          <p:cNvSpPr txBox="1">
            <a:spLocks/>
          </p:cNvSpPr>
          <p:nvPr/>
        </p:nvSpPr>
        <p:spPr>
          <a:xfrm>
            <a:off x="1131715" y="3428372"/>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Send email notifications</a:t>
            </a:r>
          </a:p>
        </p:txBody>
      </p:sp>
      <p:sp>
        <p:nvSpPr>
          <p:cNvPr id="143" name="Text Placeholder 3">
            <a:extLst>
              <a:ext uri="{FF2B5EF4-FFF2-40B4-BE49-F238E27FC236}">
                <a16:creationId xmlns:a16="http://schemas.microsoft.com/office/drawing/2014/main" id="{E237C19C-1D6D-4527-995B-829D7046CE2A}"/>
              </a:ext>
            </a:extLst>
          </p:cNvPr>
          <p:cNvSpPr txBox="1">
            <a:spLocks/>
          </p:cNvSpPr>
          <p:nvPr/>
        </p:nvSpPr>
        <p:spPr>
          <a:xfrm>
            <a:off x="1248229" y="3787758"/>
            <a:ext cx="6937828"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Arial" panose="020B0604020202020204" pitchFamily="34" charset="0"/>
              <a:buChar char="•"/>
              <a:defRPr/>
            </a:pPr>
            <a:r>
              <a:rPr lang="en-US" sz="1600" dirty="0">
                <a:solidFill>
                  <a:schemeClr val="tx1"/>
                </a:solidFill>
                <a:latin typeface="+mn-lt"/>
              </a:rPr>
              <a:t>Update the record with the approval status and the approver’s comments</a:t>
            </a:r>
          </a:p>
        </p:txBody>
      </p:sp>
      <p:pic>
        <p:nvPicPr>
          <p:cNvPr id="20" name="Picture 19" descr="icon of a document with a tick mark in it">
            <a:extLst>
              <a:ext uri="{FF2B5EF4-FFF2-40B4-BE49-F238E27FC236}">
                <a16:creationId xmlns:a16="http://schemas.microsoft.com/office/drawing/2014/main" id="{9D7BE569-6116-4FCB-A180-133235A9B4AD}"/>
              </a:ext>
            </a:extLst>
          </p:cNvPr>
          <p:cNvPicPr>
            <a:picLocks noChangeAspect="1"/>
          </p:cNvPicPr>
          <p:nvPr/>
        </p:nvPicPr>
        <p:blipFill>
          <a:blip r:embed="rId7"/>
          <a:stretch>
            <a:fillRect/>
          </a:stretch>
        </p:blipFill>
        <p:spPr>
          <a:xfrm>
            <a:off x="501399" y="4460815"/>
            <a:ext cx="536448" cy="536448"/>
          </a:xfrm>
          <a:prstGeom prst="rect">
            <a:avLst/>
          </a:prstGeom>
        </p:spPr>
      </p:pic>
      <p:sp>
        <p:nvSpPr>
          <p:cNvPr id="144" name="Text Placeholder 3">
            <a:extLst>
              <a:ext uri="{FF2B5EF4-FFF2-40B4-BE49-F238E27FC236}">
                <a16:creationId xmlns:a16="http://schemas.microsoft.com/office/drawing/2014/main" id="{B0E9CFC2-393A-47CB-BED3-8D7DEF2EEB0C}"/>
              </a:ext>
            </a:extLst>
          </p:cNvPr>
          <p:cNvSpPr txBox="1">
            <a:spLocks/>
          </p:cNvSpPr>
          <p:nvPr/>
        </p:nvSpPr>
        <p:spPr>
          <a:xfrm>
            <a:off x="1131715" y="4494658"/>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Use the approval center on web and mobile</a:t>
            </a:r>
          </a:p>
        </p:txBody>
      </p:sp>
      <p:pic>
        <p:nvPicPr>
          <p:cNvPr id="25" name="Picture 24" descr="Icon of a laptop in which a magnifying glass is searching on the screen of it">
            <a:extLst>
              <a:ext uri="{FF2B5EF4-FFF2-40B4-BE49-F238E27FC236}">
                <a16:creationId xmlns:a16="http://schemas.microsoft.com/office/drawing/2014/main" id="{4EC54204-584E-4897-9941-DE6E7E4DB64B}"/>
              </a:ext>
            </a:extLst>
          </p:cNvPr>
          <p:cNvPicPr>
            <a:picLocks noChangeAspect="1"/>
          </p:cNvPicPr>
          <p:nvPr/>
        </p:nvPicPr>
        <p:blipFill>
          <a:blip r:embed="rId8"/>
          <a:stretch>
            <a:fillRect/>
          </a:stretch>
        </p:blipFill>
        <p:spPr>
          <a:xfrm>
            <a:off x="497511" y="5193781"/>
            <a:ext cx="536448" cy="536448"/>
          </a:xfrm>
          <a:prstGeom prst="rect">
            <a:avLst/>
          </a:prstGeom>
        </p:spPr>
      </p:pic>
      <p:sp>
        <p:nvSpPr>
          <p:cNvPr id="150" name="Text Placeholder 3">
            <a:extLst>
              <a:ext uri="{FF2B5EF4-FFF2-40B4-BE49-F238E27FC236}">
                <a16:creationId xmlns:a16="http://schemas.microsoft.com/office/drawing/2014/main" id="{7247B11C-FDAE-43B3-8BEC-7DCF1285B28A}"/>
              </a:ext>
            </a:extLst>
          </p:cNvPr>
          <p:cNvSpPr txBox="1">
            <a:spLocks/>
          </p:cNvSpPr>
          <p:nvPr/>
        </p:nvSpPr>
        <p:spPr>
          <a:xfrm>
            <a:off x="1131715" y="5231512"/>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Check the status of flow runs</a:t>
            </a:r>
          </a:p>
        </p:txBody>
      </p:sp>
      <p:grpSp>
        <p:nvGrpSpPr>
          <p:cNvPr id="156" name="Group 155" descr="A screenshot of Device approval request webpage">
            <a:extLst>
              <a:ext uri="{FF2B5EF4-FFF2-40B4-BE49-F238E27FC236}">
                <a16:creationId xmlns:a16="http://schemas.microsoft.com/office/drawing/2014/main" id="{62BD5AB5-C598-4F4C-B72C-8C1836BA282A}"/>
              </a:ext>
            </a:extLst>
          </p:cNvPr>
          <p:cNvGrpSpPr/>
          <p:nvPr/>
        </p:nvGrpSpPr>
        <p:grpSpPr>
          <a:xfrm>
            <a:off x="8196064" y="1224107"/>
            <a:ext cx="3681651" cy="2255270"/>
            <a:chOff x="8196064" y="1224107"/>
            <a:chExt cx="3681651" cy="2255270"/>
          </a:xfrm>
        </p:grpSpPr>
        <p:grpSp>
          <p:nvGrpSpPr>
            <p:cNvPr id="157" name="Group 156">
              <a:extLst>
                <a:ext uri="{FF2B5EF4-FFF2-40B4-BE49-F238E27FC236}">
                  <a16:creationId xmlns:a16="http://schemas.microsoft.com/office/drawing/2014/main" id="{C6A71716-548E-4CC7-87F7-9183B06F1999}"/>
                </a:ext>
              </a:extLst>
            </p:cNvPr>
            <p:cNvGrpSpPr/>
            <p:nvPr/>
          </p:nvGrpSpPr>
          <p:grpSpPr>
            <a:xfrm>
              <a:off x="8310403" y="1318867"/>
              <a:ext cx="3452972" cy="2065752"/>
              <a:chOff x="8288734" y="1305903"/>
              <a:chExt cx="3496310" cy="2091680"/>
            </a:xfrm>
          </p:grpSpPr>
          <p:sp>
            <p:nvSpPr>
              <p:cNvPr id="159" name="Rectangle 158">
                <a:extLst>
                  <a:ext uri="{FF2B5EF4-FFF2-40B4-BE49-F238E27FC236}">
                    <a16:creationId xmlns:a16="http://schemas.microsoft.com/office/drawing/2014/main" id="{F6911495-6AC8-43C2-A6F7-2CAD52DC716D}"/>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0" name="Picture 159" descr="A screenshot of Device approval request webpage">
                <a:extLst>
                  <a:ext uri="{FF2B5EF4-FFF2-40B4-BE49-F238E27FC236}">
                    <a16:creationId xmlns:a16="http://schemas.microsoft.com/office/drawing/2014/main" id="{00BD690A-CB5F-42E9-85D6-E317AEF2F393}"/>
                  </a:ext>
                </a:extLst>
              </p:cNvPr>
              <p:cNvPicPr>
                <a:picLocks noChangeAspect="1"/>
              </p:cNvPicPr>
              <p:nvPr/>
            </p:nvPicPr>
            <p:blipFill rotWithShape="1">
              <a:blip r:embed="rId9"/>
              <a:srcRect r="1774"/>
              <a:stretch/>
            </p:blipFill>
            <p:spPr>
              <a:xfrm>
                <a:off x="8288735" y="1305903"/>
                <a:ext cx="3474640" cy="1950907"/>
              </a:xfrm>
              <a:prstGeom prst="rect">
                <a:avLst/>
              </a:prstGeom>
              <a:ln>
                <a:noFill/>
              </a:ln>
              <a:effectLst/>
            </p:spPr>
          </p:pic>
        </p:grpSp>
        <p:sp>
          <p:nvSpPr>
            <p:cNvPr id="158" name="Freeform: Shape 157">
              <a:extLst>
                <a:ext uri="{FF2B5EF4-FFF2-40B4-BE49-F238E27FC236}">
                  <a16:creationId xmlns:a16="http://schemas.microsoft.com/office/drawing/2014/main" id="{CFE3D098-0840-4337-A8C2-0A02031EDC87}"/>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 name="Group 9" descr="A screenshot of Device approval request webpage">
            <a:extLst>
              <a:ext uri="{FF2B5EF4-FFF2-40B4-BE49-F238E27FC236}">
                <a16:creationId xmlns:a16="http://schemas.microsoft.com/office/drawing/2014/main" id="{1660F8BB-A64F-4C39-9135-B08AC0DB78C7}"/>
              </a:ext>
            </a:extLst>
          </p:cNvPr>
          <p:cNvGrpSpPr/>
          <p:nvPr/>
        </p:nvGrpSpPr>
        <p:grpSpPr>
          <a:xfrm>
            <a:off x="8195714" y="3835429"/>
            <a:ext cx="3681651" cy="2255270"/>
            <a:chOff x="8195714" y="3835429"/>
            <a:chExt cx="3681651" cy="2255270"/>
          </a:xfrm>
        </p:grpSpPr>
        <p:pic>
          <p:nvPicPr>
            <p:cNvPr id="9" name="Picture 8" descr="A screenshot of Device approval request webpage">
              <a:extLst>
                <a:ext uri="{FF2B5EF4-FFF2-40B4-BE49-F238E27FC236}">
                  <a16:creationId xmlns:a16="http://schemas.microsoft.com/office/drawing/2014/main" id="{F95DD16C-9287-4FE1-98F0-891C4D610E90}"/>
                </a:ext>
              </a:extLst>
            </p:cNvPr>
            <p:cNvPicPr>
              <a:picLocks noChangeAspect="1"/>
            </p:cNvPicPr>
            <p:nvPr/>
          </p:nvPicPr>
          <p:blipFill>
            <a:blip r:embed="rId10"/>
            <a:stretch>
              <a:fillRect/>
            </a:stretch>
          </p:blipFill>
          <p:spPr>
            <a:xfrm>
              <a:off x="8326422" y="3939900"/>
              <a:ext cx="3433778" cy="2048218"/>
            </a:xfrm>
            <a:prstGeom prst="rect">
              <a:avLst/>
            </a:prstGeom>
          </p:spPr>
        </p:pic>
        <p:sp>
          <p:nvSpPr>
            <p:cNvPr id="163" name="Freeform: Shape 162">
              <a:extLst>
                <a:ext uri="{FF2B5EF4-FFF2-40B4-BE49-F238E27FC236}">
                  <a16:creationId xmlns:a16="http://schemas.microsoft.com/office/drawing/2014/main" id="{404EF32D-ACA9-4CE2-80BE-2663C44CB3B3}"/>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9B1E99A0-72C0-4EEE-88FD-4928A38AFEE3}"/>
              </a:ext>
              <a:ext uri="{C183D7F6-B498-43B3-948B-1728B52AA6E4}">
                <adec:decorative xmlns:adec="http://schemas.microsoft.com/office/drawing/2017/decorative" val="1"/>
              </a:ext>
            </a:extLst>
          </p:cNvPr>
          <p:cNvGrpSpPr/>
          <p:nvPr/>
        </p:nvGrpSpPr>
        <p:grpSpPr>
          <a:xfrm>
            <a:off x="7363808" y="97077"/>
            <a:ext cx="3370252" cy="901628"/>
            <a:chOff x="7363808" y="97077"/>
            <a:chExt cx="3370252" cy="901628"/>
          </a:xfrm>
        </p:grpSpPr>
        <p:grpSp>
          <p:nvGrpSpPr>
            <p:cNvPr id="37" name="Group 36">
              <a:extLst>
                <a:ext uri="{FF2B5EF4-FFF2-40B4-BE49-F238E27FC236}">
                  <a16:creationId xmlns:a16="http://schemas.microsoft.com/office/drawing/2014/main" id="{8D9A607B-DF6F-4D49-A9E1-19D263FFC02F}"/>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57" name="Oval 56">
                <a:extLst>
                  <a:ext uri="{FF2B5EF4-FFF2-40B4-BE49-F238E27FC236}">
                    <a16:creationId xmlns:a16="http://schemas.microsoft.com/office/drawing/2014/main" id="{4DA2A079-C5A1-4121-BF57-0972998DB18D}"/>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F479EDF2-487D-496A-B1EB-7F5AA0A1191B}"/>
                  </a:ext>
                </a:extLst>
              </p:cNvPr>
              <p:cNvGrpSpPr/>
              <p:nvPr/>
            </p:nvGrpSpPr>
            <p:grpSpPr>
              <a:xfrm>
                <a:off x="8594926" y="185254"/>
                <a:ext cx="977326" cy="725273"/>
                <a:chOff x="8594926" y="185254"/>
                <a:chExt cx="977326" cy="725273"/>
              </a:xfrm>
            </p:grpSpPr>
            <p:sp>
              <p:nvSpPr>
                <p:cNvPr id="59" name="Oval 58">
                  <a:extLst>
                    <a:ext uri="{FF2B5EF4-FFF2-40B4-BE49-F238E27FC236}">
                      <a16:creationId xmlns:a16="http://schemas.microsoft.com/office/drawing/2014/main" id="{39D1FBDC-4CD6-4F5B-BE8E-66D980A556C8}"/>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0" name="Freeform: Shape 59">
                  <a:extLst>
                    <a:ext uri="{FF2B5EF4-FFF2-40B4-BE49-F238E27FC236}">
                      <a16:creationId xmlns:a16="http://schemas.microsoft.com/office/drawing/2014/main" id="{CF465218-68CD-4270-9069-97D025FA241E}"/>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B9FCDE61-2243-4CA0-AE47-9F013523F574}"/>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62" name="Freeform: Shape 61">
                  <a:extLst>
                    <a:ext uri="{FF2B5EF4-FFF2-40B4-BE49-F238E27FC236}">
                      <a16:creationId xmlns:a16="http://schemas.microsoft.com/office/drawing/2014/main" id="{1B549B49-3FF3-484C-BF05-610F4FA6D3ED}"/>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3" name="Group 62">
                  <a:extLst>
                    <a:ext uri="{FF2B5EF4-FFF2-40B4-BE49-F238E27FC236}">
                      <a16:creationId xmlns:a16="http://schemas.microsoft.com/office/drawing/2014/main" id="{FBDD40B7-80B5-406B-8CC6-67EC4AD231C8}"/>
                    </a:ext>
                  </a:extLst>
                </p:cNvPr>
                <p:cNvGrpSpPr/>
                <p:nvPr/>
              </p:nvGrpSpPr>
              <p:grpSpPr>
                <a:xfrm>
                  <a:off x="8769385" y="333379"/>
                  <a:ext cx="376354" cy="429022"/>
                  <a:chOff x="8896234" y="252041"/>
                  <a:chExt cx="376354" cy="429022"/>
                </a:xfrm>
              </p:grpSpPr>
              <p:sp>
                <p:nvSpPr>
                  <p:cNvPr id="64" name="Freeform: Shape 63">
                    <a:extLst>
                      <a:ext uri="{FF2B5EF4-FFF2-40B4-BE49-F238E27FC236}">
                        <a16:creationId xmlns:a16="http://schemas.microsoft.com/office/drawing/2014/main" id="{EBA25AA6-7B50-4AD9-999D-5F9D31ADAB9B}"/>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5" name="Group 64">
                    <a:extLst>
                      <a:ext uri="{FF2B5EF4-FFF2-40B4-BE49-F238E27FC236}">
                        <a16:creationId xmlns:a16="http://schemas.microsoft.com/office/drawing/2014/main" id="{8FCE324C-00FE-441B-8CC8-1B4AFA2C40DA}"/>
                      </a:ext>
                    </a:extLst>
                  </p:cNvPr>
                  <p:cNvGrpSpPr/>
                  <p:nvPr/>
                </p:nvGrpSpPr>
                <p:grpSpPr>
                  <a:xfrm>
                    <a:off x="9054868" y="252041"/>
                    <a:ext cx="217720" cy="224741"/>
                    <a:chOff x="6979556" y="4967290"/>
                    <a:chExt cx="295275" cy="304800"/>
                  </a:xfrm>
                </p:grpSpPr>
                <p:sp>
                  <p:nvSpPr>
                    <p:cNvPr id="66" name="Freeform: Shape 65">
                      <a:extLst>
                        <a:ext uri="{FF2B5EF4-FFF2-40B4-BE49-F238E27FC236}">
                          <a16:creationId xmlns:a16="http://schemas.microsoft.com/office/drawing/2014/main" id="{9EBAA449-4825-41C5-AAE2-F393BFF98370}"/>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7" name="Freeform: Shape 66">
                      <a:extLst>
                        <a:ext uri="{FF2B5EF4-FFF2-40B4-BE49-F238E27FC236}">
                          <a16:creationId xmlns:a16="http://schemas.microsoft.com/office/drawing/2014/main" id="{B5B51172-8F92-4177-A680-0EED0445A2B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8" name="Group 37">
              <a:extLst>
                <a:ext uri="{FF2B5EF4-FFF2-40B4-BE49-F238E27FC236}">
                  <a16:creationId xmlns:a16="http://schemas.microsoft.com/office/drawing/2014/main" id="{82E3BA87-F1D2-44C9-BF69-C43D058161A4}"/>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1" name="Oval 50">
                <a:extLst>
                  <a:ext uri="{FF2B5EF4-FFF2-40B4-BE49-F238E27FC236}">
                    <a16:creationId xmlns:a16="http://schemas.microsoft.com/office/drawing/2014/main" id="{57908C9A-333B-4C5F-AA1C-768D48668278}"/>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C09CDB1D-46BA-4BCD-87C0-D9A3F4EB45F7}"/>
                  </a:ext>
                </a:extLst>
              </p:cNvPr>
              <p:cNvGrpSpPr/>
              <p:nvPr/>
            </p:nvGrpSpPr>
            <p:grpSpPr>
              <a:xfrm>
                <a:off x="9649389" y="185254"/>
                <a:ext cx="1055415" cy="725273"/>
                <a:chOff x="9649389" y="185254"/>
                <a:chExt cx="1055415" cy="725273"/>
              </a:xfrm>
            </p:grpSpPr>
            <p:sp>
              <p:nvSpPr>
                <p:cNvPr id="53" name="Oval 52">
                  <a:extLst>
                    <a:ext uri="{FF2B5EF4-FFF2-40B4-BE49-F238E27FC236}">
                      <a16:creationId xmlns:a16="http://schemas.microsoft.com/office/drawing/2014/main" id="{A9083FCE-9414-4773-A2BF-5BA7B25F7C67}"/>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4" name="Freeform: Shape 53">
                  <a:extLst>
                    <a:ext uri="{FF2B5EF4-FFF2-40B4-BE49-F238E27FC236}">
                      <a16:creationId xmlns:a16="http://schemas.microsoft.com/office/drawing/2014/main" id="{A78EB4EA-88A8-474A-96CD-774F9054A767}"/>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73788CA1-74BC-4DB8-A60B-0D1AC33E4FCF}"/>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56" name="Graphic 217">
                  <a:extLst>
                    <a:ext uri="{FF2B5EF4-FFF2-40B4-BE49-F238E27FC236}">
                      <a16:creationId xmlns:a16="http://schemas.microsoft.com/office/drawing/2014/main" id="{E6D1BB4B-496F-4DAE-8BF2-7DCB16A4EBF0}"/>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sp>
          <p:nvSpPr>
            <p:cNvPr id="39" name="Rectangle 38">
              <a:extLst>
                <a:ext uri="{FF2B5EF4-FFF2-40B4-BE49-F238E27FC236}">
                  <a16:creationId xmlns:a16="http://schemas.microsoft.com/office/drawing/2014/main" id="{8A925B85-869C-4062-B302-960173A694D5}"/>
                </a:ext>
                <a:ext uri="{C183D7F6-B498-43B3-948B-1728B52AA6E4}">
                  <adec:decorative xmlns:adec="http://schemas.microsoft.com/office/drawing/2017/decorative" val="1"/>
                </a:ext>
              </a:extLst>
            </p:cNvPr>
            <p:cNvSpPr/>
            <p:nvPr/>
          </p:nvSpPr>
          <p:spPr bwMode="auto">
            <a:xfrm>
              <a:off x="8439441" y="115952"/>
              <a:ext cx="2294619"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928318BF-B0A3-4BF1-BE05-939FE9E4574E}"/>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45" name="Oval 44">
                <a:extLst>
                  <a:ext uri="{FF2B5EF4-FFF2-40B4-BE49-F238E27FC236}">
                    <a16:creationId xmlns:a16="http://schemas.microsoft.com/office/drawing/2014/main" id="{5E4103A3-F310-49CE-A44A-C0EE223125EE}"/>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F7C6DA74-5029-4C08-A6FE-284E1C98CBCE}"/>
                  </a:ext>
                </a:extLst>
              </p:cNvPr>
              <p:cNvGrpSpPr/>
              <p:nvPr/>
            </p:nvGrpSpPr>
            <p:grpSpPr>
              <a:xfrm>
                <a:off x="7462376" y="185254"/>
                <a:ext cx="977326" cy="725273"/>
                <a:chOff x="7462376" y="185254"/>
                <a:chExt cx="977326" cy="725273"/>
              </a:xfrm>
            </p:grpSpPr>
            <p:sp>
              <p:nvSpPr>
                <p:cNvPr id="47" name="Oval 46">
                  <a:extLst>
                    <a:ext uri="{FF2B5EF4-FFF2-40B4-BE49-F238E27FC236}">
                      <a16:creationId xmlns:a16="http://schemas.microsoft.com/office/drawing/2014/main" id="{63B918A5-CEAF-4260-B599-E187C14A4FA4}"/>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8" name="Freeform: Shape 47">
                  <a:extLst>
                    <a:ext uri="{FF2B5EF4-FFF2-40B4-BE49-F238E27FC236}">
                      <a16:creationId xmlns:a16="http://schemas.microsoft.com/office/drawing/2014/main" id="{70BEE6E4-2224-4C8A-81EF-695ACE1D77BB}"/>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1AE07AA1-78A2-4C3B-AA60-3FB9542E0081}"/>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50" name="CellPhone_video" title="Icon of a cellphone with a play sign on the screen">
                  <a:extLst>
                    <a:ext uri="{FF2B5EF4-FFF2-40B4-BE49-F238E27FC236}">
                      <a16:creationId xmlns:a16="http://schemas.microsoft.com/office/drawing/2014/main" id="{A9C89664-84E1-45FC-B48E-9F645D31A56D}"/>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42" name="Group 41">
              <a:extLst>
                <a:ext uri="{FF2B5EF4-FFF2-40B4-BE49-F238E27FC236}">
                  <a16:creationId xmlns:a16="http://schemas.microsoft.com/office/drawing/2014/main" id="{A16C25A9-47EE-454C-9F4C-FF83D067F02F}"/>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43" name="Oval 42">
                <a:extLst>
                  <a:ext uri="{FF2B5EF4-FFF2-40B4-BE49-F238E27FC236}">
                    <a16:creationId xmlns:a16="http://schemas.microsoft.com/office/drawing/2014/main" id="{2161B381-6464-41FF-86E8-D71FD22DF084}"/>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8F428B32-2784-4F1C-B93B-A1B8B765F3CF}"/>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47233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106F6205-E6B2-4872-82B7-A5D90C5FA9D9}"/>
              </a:ext>
              <a:ext uri="{C183D7F6-B498-43B3-948B-1728B52AA6E4}">
                <adec:decorative xmlns:adec="http://schemas.microsoft.com/office/drawing/2017/decorative" val="1"/>
              </a:ext>
            </a:extLst>
          </p:cNvPr>
          <p:cNvSpPr/>
          <p:nvPr/>
        </p:nvSpPr>
        <p:spPr bwMode="auto">
          <a:xfrm>
            <a:off x="0" y="0"/>
            <a:ext cx="6036026" cy="990600"/>
          </a:xfrm>
          <a:custGeom>
            <a:avLst/>
            <a:gdLst>
              <a:gd name="connsiteX0" fmla="*/ 0 w 6036026"/>
              <a:gd name="connsiteY0" fmla="*/ 0 h 990600"/>
              <a:gd name="connsiteX1" fmla="*/ 1085850 w 6036026"/>
              <a:gd name="connsiteY1" fmla="*/ 0 h 990600"/>
              <a:gd name="connsiteX2" fmla="*/ 3959576 w 6036026"/>
              <a:gd name="connsiteY2" fmla="*/ 0 h 990600"/>
              <a:gd name="connsiteX3" fmla="*/ 5045426 w 6036026"/>
              <a:gd name="connsiteY3" fmla="*/ 0 h 990600"/>
              <a:gd name="connsiteX4" fmla="*/ 6036026 w 6036026"/>
              <a:gd name="connsiteY4" fmla="*/ 990600 h 990600"/>
              <a:gd name="connsiteX5" fmla="*/ 4950176 w 6036026"/>
              <a:gd name="connsiteY5" fmla="*/ 990600 h 990600"/>
              <a:gd name="connsiteX6" fmla="*/ 1085850 w 6036026"/>
              <a:gd name="connsiteY6" fmla="*/ 990600 h 990600"/>
              <a:gd name="connsiteX7" fmla="*/ 0 w 6036026"/>
              <a:gd name="connsiteY7"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026" h="990600">
                <a:moveTo>
                  <a:pt x="0" y="0"/>
                </a:moveTo>
                <a:lnTo>
                  <a:pt x="1085850" y="0"/>
                </a:lnTo>
                <a:lnTo>
                  <a:pt x="3959576" y="0"/>
                </a:lnTo>
                <a:lnTo>
                  <a:pt x="5045426" y="0"/>
                </a:lnTo>
                <a:lnTo>
                  <a:pt x="6036026" y="990600"/>
                </a:lnTo>
                <a:lnTo>
                  <a:pt x="4950176" y="990600"/>
                </a:lnTo>
                <a:lnTo>
                  <a:pt x="1085850"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7">
            <a:extLst>
              <a:ext uri="{FF2B5EF4-FFF2-40B4-BE49-F238E27FC236}">
                <a16:creationId xmlns:a16="http://schemas.microsoft.com/office/drawing/2014/main" id="{74AD0585-27BD-4B5B-B937-6885810A670B}"/>
              </a:ext>
            </a:extLst>
          </p:cNvPr>
          <p:cNvSpPr>
            <a:spLocks noGrp="1"/>
          </p:cNvSpPr>
          <p:nvPr>
            <p:ph type="title"/>
          </p:nvPr>
        </p:nvSpPr>
        <p:spPr>
          <a:xfrm>
            <a:off x="444759" y="298012"/>
            <a:ext cx="11582400" cy="403137"/>
          </a:xfrm>
        </p:spPr>
        <p:txBody>
          <a:bodyPr/>
          <a:lstStyle/>
          <a:p>
            <a:r>
              <a:rPr lang="en-IN" dirty="0">
                <a:solidFill>
                  <a:schemeClr val="bg1"/>
                </a:solidFill>
              </a:rPr>
              <a:t>Next steps -  </a:t>
            </a:r>
            <a:r>
              <a:rPr lang="en-IN" sz="3200" dirty="0">
                <a:gradFill>
                  <a:gsLst>
                    <a:gs pos="0">
                      <a:srgbClr val="FFFFFF"/>
                    </a:gs>
                    <a:gs pos="100000">
                      <a:srgbClr val="FFFFFF"/>
                    </a:gs>
                  </a:gsLst>
                  <a:lin ang="5400000" scaled="0"/>
                </a:gradFill>
                <a:ea typeface="Segoe UI" pitchFamily="34" charset="0"/>
                <a:cs typeface="Segoe UI" pitchFamily="34" charset="0"/>
              </a:rPr>
              <a:t>Build Your Own </a:t>
            </a:r>
            <a:r>
              <a:rPr lang="en-IN" sz="3200" dirty="0">
                <a:solidFill>
                  <a:srgbClr val="742774"/>
                </a:solidFill>
                <a:ea typeface="Segoe UI" pitchFamily="34" charset="0"/>
                <a:cs typeface="Segoe UI" pitchFamily="34" charset="0"/>
              </a:rPr>
              <a:t>Power Apps Solutions</a:t>
            </a:r>
            <a:r>
              <a:rPr lang="en-IN" dirty="0">
                <a:solidFill>
                  <a:srgbClr val="742774"/>
                </a:solidFill>
              </a:rPr>
              <a:t> </a:t>
            </a:r>
          </a:p>
        </p:txBody>
      </p:sp>
      <p:pic>
        <p:nvPicPr>
          <p:cNvPr id="4" name="Picture 3" descr="S01">
            <a:extLst>
              <a:ext uri="{FF2B5EF4-FFF2-40B4-BE49-F238E27FC236}">
                <a16:creationId xmlns:a16="http://schemas.microsoft.com/office/drawing/2014/main" id="{6B42B1D3-6F66-4F8F-A0C4-C6451DA4BF18}"/>
              </a:ext>
            </a:extLst>
          </p:cNvPr>
          <p:cNvPicPr>
            <a:picLocks noChangeAspect="1"/>
          </p:cNvPicPr>
          <p:nvPr/>
        </p:nvPicPr>
        <p:blipFill>
          <a:blip r:embed="rId2"/>
          <a:stretch>
            <a:fillRect/>
          </a:stretch>
        </p:blipFill>
        <p:spPr>
          <a:xfrm>
            <a:off x="1200539" y="1129476"/>
            <a:ext cx="1505712" cy="1505712"/>
          </a:xfrm>
          <a:prstGeom prst="rect">
            <a:avLst/>
          </a:prstGeom>
        </p:spPr>
      </p:pic>
      <p:sp>
        <p:nvSpPr>
          <p:cNvPr id="41" name="Rectangle 40">
            <a:extLst>
              <a:ext uri="{FF2B5EF4-FFF2-40B4-BE49-F238E27FC236}">
                <a16:creationId xmlns:a16="http://schemas.microsoft.com/office/drawing/2014/main" id="{096F02AA-FBB6-4C6F-8C35-9EBD437641CF}"/>
              </a:ext>
            </a:extLst>
          </p:cNvPr>
          <p:cNvSpPr/>
          <p:nvPr/>
        </p:nvSpPr>
        <p:spPr bwMode="auto">
          <a:xfrm>
            <a:off x="2385707" y="1392817"/>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BI</a:t>
            </a:r>
            <a:endParaRPr lang="en-IN" sz="2000" dirty="0">
              <a:solidFill>
                <a:schemeClr val="tx1"/>
              </a:solidFill>
              <a:latin typeface="+mj-lt"/>
              <a:ea typeface="Segoe UI" pitchFamily="34" charset="0"/>
              <a:cs typeface="Segoe UI" pitchFamily="34" charset="0"/>
            </a:endParaRPr>
          </a:p>
        </p:txBody>
      </p:sp>
      <p:pic>
        <p:nvPicPr>
          <p:cNvPr id="7" name="Picture 6" descr="S02">
            <a:extLst>
              <a:ext uri="{FF2B5EF4-FFF2-40B4-BE49-F238E27FC236}">
                <a16:creationId xmlns:a16="http://schemas.microsoft.com/office/drawing/2014/main" id="{4DB244B0-D027-4CA3-BEEC-33FEAFEF2744}"/>
              </a:ext>
            </a:extLst>
          </p:cNvPr>
          <p:cNvPicPr>
            <a:picLocks noChangeAspect="1"/>
          </p:cNvPicPr>
          <p:nvPr/>
        </p:nvPicPr>
        <p:blipFill>
          <a:blip r:embed="rId3"/>
          <a:stretch>
            <a:fillRect/>
          </a:stretch>
        </p:blipFill>
        <p:spPr>
          <a:xfrm>
            <a:off x="2385707" y="2991201"/>
            <a:ext cx="1504188" cy="1505712"/>
          </a:xfrm>
          <a:prstGeom prst="rect">
            <a:avLst/>
          </a:prstGeom>
        </p:spPr>
      </p:pic>
      <p:sp>
        <p:nvSpPr>
          <p:cNvPr id="42" name="Rectangle 41">
            <a:extLst>
              <a:ext uri="{FF2B5EF4-FFF2-40B4-BE49-F238E27FC236}">
                <a16:creationId xmlns:a16="http://schemas.microsoft.com/office/drawing/2014/main" id="{53E8DD50-9491-4050-B510-42BAFECAEB9C}"/>
              </a:ext>
            </a:extLst>
          </p:cNvPr>
          <p:cNvSpPr/>
          <p:nvPr/>
        </p:nvSpPr>
        <p:spPr bwMode="auto">
          <a:xfrm>
            <a:off x="3691991" y="3378217"/>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Microsoft Teams</a:t>
            </a:r>
            <a:endParaRPr lang="en-IN" sz="2000" dirty="0">
              <a:solidFill>
                <a:schemeClr val="tx1"/>
              </a:solidFill>
              <a:latin typeface="+mj-lt"/>
              <a:ea typeface="Segoe UI" pitchFamily="34" charset="0"/>
              <a:cs typeface="Segoe UI" pitchFamily="34" charset="0"/>
            </a:endParaRPr>
          </a:p>
        </p:txBody>
      </p:sp>
      <p:pic>
        <p:nvPicPr>
          <p:cNvPr id="10" name="Picture 9" descr="S03">
            <a:extLst>
              <a:ext uri="{FF2B5EF4-FFF2-40B4-BE49-F238E27FC236}">
                <a16:creationId xmlns:a16="http://schemas.microsoft.com/office/drawing/2014/main" id="{F664668D-12E3-45F2-9D75-C789C9F0C019}"/>
              </a:ext>
            </a:extLst>
          </p:cNvPr>
          <p:cNvPicPr>
            <a:picLocks noChangeAspect="1"/>
          </p:cNvPicPr>
          <p:nvPr/>
        </p:nvPicPr>
        <p:blipFill>
          <a:blip r:embed="rId4"/>
          <a:stretch>
            <a:fillRect/>
          </a:stretch>
        </p:blipFill>
        <p:spPr>
          <a:xfrm>
            <a:off x="6051627" y="1129476"/>
            <a:ext cx="1505712" cy="1505712"/>
          </a:xfrm>
          <a:prstGeom prst="rect">
            <a:avLst/>
          </a:prstGeom>
        </p:spPr>
      </p:pic>
      <p:sp>
        <p:nvSpPr>
          <p:cNvPr id="43" name="Rectangle 42">
            <a:extLst>
              <a:ext uri="{FF2B5EF4-FFF2-40B4-BE49-F238E27FC236}">
                <a16:creationId xmlns:a16="http://schemas.microsoft.com/office/drawing/2014/main" id="{CC6B8B5A-0C43-4CE5-A5C9-5D8CFB246BAD}"/>
              </a:ext>
            </a:extLst>
          </p:cNvPr>
          <p:cNvSpPr/>
          <p:nvPr/>
        </p:nvSpPr>
        <p:spPr bwMode="auto">
          <a:xfrm>
            <a:off x="7711630" y="1542091"/>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Virtual Agent</a:t>
            </a:r>
            <a:endParaRPr lang="en-IN" sz="2000" dirty="0">
              <a:solidFill>
                <a:schemeClr val="tx1"/>
              </a:solidFill>
              <a:latin typeface="+mj-l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9289646-997A-429B-9D6D-B0EDD0CB1AD0}"/>
              </a:ext>
              <a:ext uri="{C183D7F6-B498-43B3-948B-1728B52AA6E4}">
                <adec:decorative xmlns:adec="http://schemas.microsoft.com/office/drawing/2017/decorative" val="1"/>
              </a:ext>
            </a:extLst>
          </p:cNvPr>
          <p:cNvSpPr/>
          <p:nvPr/>
        </p:nvSpPr>
        <p:spPr bwMode="auto">
          <a:xfrm flipH="1">
            <a:off x="9413531" y="-25400"/>
            <a:ext cx="2781933" cy="223520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4" fmla="*/ 117729 w 3809827"/>
              <a:gd name="connsiteY4" fmla="*/ 117729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0" fmla="*/ 3809827 w 3809827"/>
              <a:gd name="connsiteY0" fmla="*/ 0 h 3061083"/>
              <a:gd name="connsiteX1" fmla="*/ 748743 w 3809827"/>
              <a:gd name="connsiteY1" fmla="*/ 3061083 h 3061083"/>
              <a:gd name="connsiteX2" fmla="*/ 0 w 3809827"/>
              <a:gd name="connsiteY2" fmla="*/ 2312341 h 3061083"/>
            </a:gdLst>
            <a:ahLst/>
            <a:cxnLst>
              <a:cxn ang="0">
                <a:pos x="connsiteX0" y="connsiteY0"/>
              </a:cxn>
              <a:cxn ang="0">
                <a:pos x="connsiteX1" y="connsiteY1"/>
              </a:cxn>
              <a:cxn ang="0">
                <a:pos x="connsiteX2" y="connsiteY2"/>
              </a:cxn>
            </a:cxnLst>
            <a:rect l="l" t="t" r="r" b="b"/>
            <a:pathLst>
              <a:path w="3809827" h="3061083">
                <a:moveTo>
                  <a:pt x="3809827" y="0"/>
                </a:moveTo>
                <a:lnTo>
                  <a:pt x="748743" y="3061083"/>
                </a:lnTo>
                <a:lnTo>
                  <a:pt x="0" y="2312341"/>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S03">
            <a:extLst>
              <a:ext uri="{FF2B5EF4-FFF2-40B4-BE49-F238E27FC236}">
                <a16:creationId xmlns:a16="http://schemas.microsoft.com/office/drawing/2014/main" id="{164F6194-5903-4A75-9B97-2CD6FC78EC03}"/>
              </a:ext>
            </a:extLst>
          </p:cNvPr>
          <p:cNvPicPr>
            <a:picLocks noChangeAspect="1"/>
          </p:cNvPicPr>
          <p:nvPr/>
        </p:nvPicPr>
        <p:blipFill>
          <a:blip r:embed="rId4"/>
          <a:stretch>
            <a:fillRect/>
          </a:stretch>
        </p:blipFill>
        <p:spPr>
          <a:xfrm>
            <a:off x="6678256" y="2991201"/>
            <a:ext cx="1505712" cy="1505712"/>
          </a:xfrm>
          <a:prstGeom prst="rect">
            <a:avLst/>
          </a:prstGeom>
        </p:spPr>
      </p:pic>
      <p:sp>
        <p:nvSpPr>
          <p:cNvPr id="3" name="Rectangle 2">
            <a:extLst>
              <a:ext uri="{FF2B5EF4-FFF2-40B4-BE49-F238E27FC236}">
                <a16:creationId xmlns:a16="http://schemas.microsoft.com/office/drawing/2014/main" id="{F04BC413-1453-485D-98DF-E1F8618A5825}"/>
              </a:ext>
            </a:extLst>
          </p:cNvPr>
          <p:cNvSpPr/>
          <p:nvPr/>
        </p:nvSpPr>
        <p:spPr bwMode="auto">
          <a:xfrm>
            <a:off x="8296019" y="3429000"/>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Apps Portal App</a:t>
            </a:r>
            <a:endParaRPr lang="en-IN" sz="2000" dirty="0">
              <a:solidFill>
                <a:schemeClr val="tx1"/>
              </a:solidFill>
              <a:latin typeface="+mj-lt"/>
              <a:ea typeface="Segoe UI" pitchFamily="34" charset="0"/>
              <a:cs typeface="Segoe UI" pitchFamily="34" charset="0"/>
            </a:endParaRPr>
          </a:p>
        </p:txBody>
      </p:sp>
      <p:sp>
        <p:nvSpPr>
          <p:cNvPr id="5" name="TextBox 4">
            <a:extLst>
              <a:ext uri="{FF2B5EF4-FFF2-40B4-BE49-F238E27FC236}">
                <a16:creationId xmlns:a16="http://schemas.microsoft.com/office/drawing/2014/main" id="{C39EE150-D6B0-49BA-9B41-A1E93C139D2A}"/>
              </a:ext>
              <a:ext uri="{C183D7F6-B498-43B3-948B-1728B52AA6E4}">
                <adec:decorative xmlns:adec="http://schemas.microsoft.com/office/drawing/2017/decorative" val="1"/>
              </a:ext>
            </a:extLst>
          </p:cNvPr>
          <p:cNvSpPr txBox="1"/>
          <p:nvPr/>
        </p:nvSpPr>
        <p:spPr>
          <a:xfrm>
            <a:off x="7557339" y="3458514"/>
            <a:ext cx="234111" cy="551511"/>
          </a:xfrm>
          <a:prstGeom prst="rect">
            <a:avLst/>
          </a:prstGeom>
          <a:solidFill>
            <a:srgbClr val="EAEAEA"/>
          </a:solid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60D1DFDD-1FD5-4773-BF97-7F86654C87F3}"/>
              </a:ext>
            </a:extLst>
          </p:cNvPr>
          <p:cNvSpPr txBox="1"/>
          <p:nvPr/>
        </p:nvSpPr>
        <p:spPr>
          <a:xfrm>
            <a:off x="7363193" y="3401605"/>
            <a:ext cx="4953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742774"/>
                </a:solidFill>
              </a:rPr>
              <a:t>4</a:t>
            </a:r>
          </a:p>
        </p:txBody>
      </p:sp>
      <p:sp>
        <p:nvSpPr>
          <p:cNvPr id="44" name="Text Placeholder 2">
            <a:extLst>
              <a:ext uri="{FF2B5EF4-FFF2-40B4-BE49-F238E27FC236}">
                <a16:creationId xmlns:a16="http://schemas.microsoft.com/office/drawing/2014/main" id="{5C57596A-9877-4C7E-B429-63D601839B8D}"/>
              </a:ext>
            </a:extLst>
          </p:cNvPr>
          <p:cNvSpPr txBox="1">
            <a:spLocks/>
          </p:cNvSpPr>
          <p:nvPr/>
        </p:nvSpPr>
        <p:spPr>
          <a:xfrm>
            <a:off x="0" y="5217884"/>
            <a:ext cx="12192000" cy="1095829"/>
          </a:xfrm>
          <a:prstGeom prst="rect">
            <a:avLst/>
          </a:prstGeom>
          <a:solidFill>
            <a:srgbClr val="EAEAEA"/>
          </a:solidFill>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t>These labs continue to build the app functionality from the prior labs</a:t>
            </a:r>
          </a:p>
        </p:txBody>
      </p:sp>
    </p:spTree>
    <p:extLst>
      <p:ext uri="{BB962C8B-B14F-4D97-AF65-F5344CB8AC3E}">
        <p14:creationId xmlns:p14="http://schemas.microsoft.com/office/powerpoint/2010/main" val="3326128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R01&#10;">
            <a:extLst>
              <a:ext uri="{FF2B5EF4-FFF2-40B4-BE49-F238E27FC236}">
                <a16:creationId xmlns:a16="http://schemas.microsoft.com/office/drawing/2014/main" id="{AB21DCB3-CFAE-4D67-8B03-E7C8CD0A2A80}"/>
              </a:ext>
            </a:extLst>
          </p:cNvPr>
          <p:cNvPicPr>
            <a:picLocks noChangeAspect="1"/>
          </p:cNvPicPr>
          <p:nvPr/>
        </p:nvPicPr>
        <p:blipFill>
          <a:blip r:embed="rId3"/>
          <a:stretch>
            <a:fillRect/>
          </a:stretch>
        </p:blipFill>
        <p:spPr>
          <a:xfrm>
            <a:off x="380863" y="3675367"/>
            <a:ext cx="1066800" cy="1068324"/>
          </a:xfrm>
          <a:prstGeom prst="rect">
            <a:avLst/>
          </a:prstGeom>
        </p:spPr>
      </p:pic>
      <p:sp>
        <p:nvSpPr>
          <p:cNvPr id="17" name="Freeform: Shape 16">
            <a:extLst>
              <a:ext uri="{FF2B5EF4-FFF2-40B4-BE49-F238E27FC236}">
                <a16:creationId xmlns:a16="http://schemas.microsoft.com/office/drawing/2014/main" id="{F2FC6D3D-B0E5-476C-B5C6-DDC49C8E3765}"/>
              </a:ext>
              <a:ext uri="{C183D7F6-B498-43B3-948B-1728B52AA6E4}">
                <adec:decorative xmlns:adec="http://schemas.microsoft.com/office/drawing/2017/decorative" val="1"/>
              </a:ext>
            </a:extLst>
          </p:cNvPr>
          <p:cNvSpPr/>
          <p:nvPr/>
        </p:nvSpPr>
        <p:spPr bwMode="auto">
          <a:xfrm>
            <a:off x="0" y="0"/>
            <a:ext cx="6036026" cy="990600"/>
          </a:xfrm>
          <a:custGeom>
            <a:avLst/>
            <a:gdLst>
              <a:gd name="connsiteX0" fmla="*/ 0 w 6036026"/>
              <a:gd name="connsiteY0" fmla="*/ 0 h 990600"/>
              <a:gd name="connsiteX1" fmla="*/ 1085850 w 6036026"/>
              <a:gd name="connsiteY1" fmla="*/ 0 h 990600"/>
              <a:gd name="connsiteX2" fmla="*/ 3959576 w 6036026"/>
              <a:gd name="connsiteY2" fmla="*/ 0 h 990600"/>
              <a:gd name="connsiteX3" fmla="*/ 5045426 w 6036026"/>
              <a:gd name="connsiteY3" fmla="*/ 0 h 990600"/>
              <a:gd name="connsiteX4" fmla="*/ 6036026 w 6036026"/>
              <a:gd name="connsiteY4" fmla="*/ 990600 h 990600"/>
              <a:gd name="connsiteX5" fmla="*/ 4950176 w 6036026"/>
              <a:gd name="connsiteY5" fmla="*/ 990600 h 990600"/>
              <a:gd name="connsiteX6" fmla="*/ 1085850 w 6036026"/>
              <a:gd name="connsiteY6" fmla="*/ 990600 h 990600"/>
              <a:gd name="connsiteX7" fmla="*/ 0 w 6036026"/>
              <a:gd name="connsiteY7"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026" h="990600">
                <a:moveTo>
                  <a:pt x="0" y="0"/>
                </a:moveTo>
                <a:lnTo>
                  <a:pt x="1085850" y="0"/>
                </a:lnTo>
                <a:lnTo>
                  <a:pt x="3959576" y="0"/>
                </a:lnTo>
                <a:lnTo>
                  <a:pt x="5045426" y="0"/>
                </a:lnTo>
                <a:lnTo>
                  <a:pt x="6036026" y="990600"/>
                </a:lnTo>
                <a:lnTo>
                  <a:pt x="4950176" y="990600"/>
                </a:lnTo>
                <a:lnTo>
                  <a:pt x="1085850"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7">
            <a:extLst>
              <a:ext uri="{FF2B5EF4-FFF2-40B4-BE49-F238E27FC236}">
                <a16:creationId xmlns:a16="http://schemas.microsoft.com/office/drawing/2014/main" id="{B6BA58D2-399D-4A3C-8107-0DE6257BC5F8}"/>
              </a:ext>
            </a:extLst>
          </p:cNvPr>
          <p:cNvSpPr>
            <a:spLocks noGrp="1"/>
          </p:cNvSpPr>
          <p:nvPr>
            <p:ph type="title"/>
          </p:nvPr>
        </p:nvSpPr>
        <p:spPr>
          <a:xfrm>
            <a:off x="311150" y="315628"/>
            <a:ext cx="11582400" cy="403137"/>
          </a:xfrm>
        </p:spPr>
        <p:txBody>
          <a:bodyPr/>
          <a:lstStyle/>
          <a:p>
            <a:r>
              <a:rPr lang="en-IN" dirty="0">
                <a:solidFill>
                  <a:schemeClr val="bg1"/>
                </a:solidFill>
              </a:rPr>
              <a:t>Crisis response labs</a:t>
            </a:r>
          </a:p>
        </p:txBody>
      </p:sp>
      <p:grpSp>
        <p:nvGrpSpPr>
          <p:cNvPr id="7" name="Group 6" descr="A screenshot of Crisis communication Admin App">
            <a:extLst>
              <a:ext uri="{FF2B5EF4-FFF2-40B4-BE49-F238E27FC236}">
                <a16:creationId xmlns:a16="http://schemas.microsoft.com/office/drawing/2014/main" id="{54C77DFE-C7FB-45A3-A6A9-DE5386156165}"/>
              </a:ext>
            </a:extLst>
          </p:cNvPr>
          <p:cNvGrpSpPr/>
          <p:nvPr/>
        </p:nvGrpSpPr>
        <p:grpSpPr>
          <a:xfrm>
            <a:off x="1524000" y="1503531"/>
            <a:ext cx="2654908" cy="2151908"/>
            <a:chOff x="1214279" y="1456491"/>
            <a:chExt cx="2412841" cy="1955704"/>
          </a:xfrm>
        </p:grpSpPr>
        <p:grpSp>
          <p:nvGrpSpPr>
            <p:cNvPr id="6" name="Group 5">
              <a:extLst>
                <a:ext uri="{FF2B5EF4-FFF2-40B4-BE49-F238E27FC236}">
                  <a16:creationId xmlns:a16="http://schemas.microsoft.com/office/drawing/2014/main" id="{4EE6552E-FC64-4FB5-AD55-1F541269EC7F}"/>
                </a:ext>
              </a:extLst>
            </p:cNvPr>
            <p:cNvGrpSpPr/>
            <p:nvPr/>
          </p:nvGrpSpPr>
          <p:grpSpPr>
            <a:xfrm>
              <a:off x="1214279" y="1456491"/>
              <a:ext cx="2412841" cy="1955704"/>
              <a:chOff x="1214279" y="1456491"/>
              <a:chExt cx="3192622" cy="1955704"/>
            </a:xfrm>
          </p:grpSpPr>
          <p:sp>
            <p:nvSpPr>
              <p:cNvPr id="55" name="Rectangle 54">
                <a:extLst>
                  <a:ext uri="{FF2B5EF4-FFF2-40B4-BE49-F238E27FC236}">
                    <a16:creationId xmlns:a16="http://schemas.microsoft.com/office/drawing/2014/main" id="{75954738-6270-4267-918C-742D6AF61350}"/>
                  </a:ext>
                  <a:ext uri="{C183D7F6-B498-43B3-948B-1728B52AA6E4}">
                    <adec:decorative xmlns:adec="http://schemas.microsoft.com/office/drawing/2017/decorative" val="1"/>
                  </a:ext>
                </a:extLst>
              </p:cNvPr>
              <p:cNvSpPr/>
              <p:nvPr/>
            </p:nvSpPr>
            <p:spPr bwMode="auto">
              <a:xfrm>
                <a:off x="1331488" y="1549467"/>
                <a:ext cx="2958204" cy="17697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5DE7495-ED55-495C-9EC4-06BF95C4506A}"/>
                  </a:ext>
                  <a:ext uri="{C183D7F6-B498-43B3-948B-1728B52AA6E4}">
                    <adec:decorative xmlns:adec="http://schemas.microsoft.com/office/drawing/2017/decorative" val="1"/>
                  </a:ext>
                </a:extLst>
              </p:cNvPr>
              <p:cNvSpPr/>
              <p:nvPr/>
            </p:nvSpPr>
            <p:spPr>
              <a:xfrm flipH="1">
                <a:off x="1214279" y="1456491"/>
                <a:ext cx="3192622" cy="195570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3" name="Picture 4" descr="A screenshot of Crisis communication Admin App">
              <a:extLst>
                <a:ext uri="{FF2B5EF4-FFF2-40B4-BE49-F238E27FC236}">
                  <a16:creationId xmlns:a16="http://schemas.microsoft.com/office/drawing/2014/main" id="{AE0EF187-01B5-4958-BF0C-A13B0DAA4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477" y="1599998"/>
              <a:ext cx="1170444" cy="166869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2DE67DBD-A6E5-41E2-9A75-0CD5AA2B637E}"/>
              </a:ext>
            </a:extLst>
          </p:cNvPr>
          <p:cNvSpPr/>
          <p:nvPr/>
        </p:nvSpPr>
        <p:spPr bwMode="auto">
          <a:xfrm>
            <a:off x="1524000" y="3940919"/>
            <a:ext cx="3704722" cy="54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rPr>
              <a:t>Crisis Communication App</a:t>
            </a:r>
            <a:endParaRPr lang="en-IN" sz="2000" dirty="0">
              <a:solidFill>
                <a:schemeClr val="tx1"/>
              </a:solidFill>
              <a:latin typeface="+mj-lt"/>
              <a:ea typeface="Segoe UI" pitchFamily="34" charset="0"/>
              <a:cs typeface="Segoe UI" pitchFamily="34" charset="0"/>
            </a:endParaRPr>
          </a:p>
        </p:txBody>
      </p:sp>
      <p:grpSp>
        <p:nvGrpSpPr>
          <p:cNvPr id="8" name="Group 7" descr="A screenshot of a conversation between two person">
            <a:extLst>
              <a:ext uri="{FF2B5EF4-FFF2-40B4-BE49-F238E27FC236}">
                <a16:creationId xmlns:a16="http://schemas.microsoft.com/office/drawing/2014/main" id="{9031FCE4-F5CF-4781-8404-7AD483558ABF}"/>
              </a:ext>
            </a:extLst>
          </p:cNvPr>
          <p:cNvGrpSpPr/>
          <p:nvPr/>
        </p:nvGrpSpPr>
        <p:grpSpPr>
          <a:xfrm>
            <a:off x="8013093" y="1503531"/>
            <a:ext cx="2654908" cy="2151908"/>
            <a:chOff x="8205015" y="1456491"/>
            <a:chExt cx="2412841" cy="1955704"/>
          </a:xfrm>
        </p:grpSpPr>
        <p:sp>
          <p:nvSpPr>
            <p:cNvPr id="67" name="Rectangle 66">
              <a:extLst>
                <a:ext uri="{FF2B5EF4-FFF2-40B4-BE49-F238E27FC236}">
                  <a16:creationId xmlns:a16="http://schemas.microsoft.com/office/drawing/2014/main" id="{7F947D08-DA3E-4667-BC14-C63C9349BBA2}"/>
                </a:ext>
                <a:ext uri="{C183D7F6-B498-43B3-948B-1728B52AA6E4}">
                  <adec:decorative xmlns:adec="http://schemas.microsoft.com/office/drawing/2017/decorative" val="1"/>
                </a:ext>
              </a:extLst>
            </p:cNvPr>
            <p:cNvSpPr/>
            <p:nvPr/>
          </p:nvSpPr>
          <p:spPr bwMode="auto">
            <a:xfrm>
              <a:off x="8293596" y="1549467"/>
              <a:ext cx="2235678" cy="17697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D0B1C8B-72A6-4474-B89B-465FE70806ED}"/>
                </a:ext>
                <a:ext uri="{C183D7F6-B498-43B3-948B-1728B52AA6E4}">
                  <adec:decorative xmlns:adec="http://schemas.microsoft.com/office/drawing/2017/decorative" val="1"/>
                </a:ext>
              </a:extLst>
            </p:cNvPr>
            <p:cNvSpPr/>
            <p:nvPr/>
          </p:nvSpPr>
          <p:spPr>
            <a:xfrm flipH="1">
              <a:off x="8205015" y="1456491"/>
              <a:ext cx="2412841" cy="195570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2" name="Picture 2" descr="A screenshot of a conversation between two person">
              <a:extLst>
                <a:ext uri="{FF2B5EF4-FFF2-40B4-BE49-F238E27FC236}">
                  <a16:creationId xmlns:a16="http://schemas.microsoft.com/office/drawing/2014/main" id="{52E11095-0848-4AC7-9BA6-E796AE5C50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63" t="1303" r="3963" b="1303"/>
            <a:stretch/>
          </p:blipFill>
          <p:spPr bwMode="auto">
            <a:xfrm>
              <a:off x="8599370" y="1567156"/>
              <a:ext cx="1624130" cy="1734376"/>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 name="Picture 9" descr="CR02">
            <a:extLst>
              <a:ext uri="{FF2B5EF4-FFF2-40B4-BE49-F238E27FC236}">
                <a16:creationId xmlns:a16="http://schemas.microsoft.com/office/drawing/2014/main" id="{AA0CDC47-94C7-47DB-9A9C-AF3FBAE8F892}"/>
              </a:ext>
            </a:extLst>
          </p:cNvPr>
          <p:cNvPicPr>
            <a:picLocks noChangeAspect="1"/>
          </p:cNvPicPr>
          <p:nvPr/>
        </p:nvPicPr>
        <p:blipFill>
          <a:blip r:embed="rId6"/>
          <a:stretch>
            <a:fillRect/>
          </a:stretch>
        </p:blipFill>
        <p:spPr>
          <a:xfrm>
            <a:off x="6859750" y="3676891"/>
            <a:ext cx="1066800" cy="1066800"/>
          </a:xfrm>
          <a:prstGeom prst="rect">
            <a:avLst/>
          </a:prstGeom>
        </p:spPr>
      </p:pic>
      <p:sp>
        <p:nvSpPr>
          <p:cNvPr id="51" name="Rectangle 50">
            <a:extLst>
              <a:ext uri="{FF2B5EF4-FFF2-40B4-BE49-F238E27FC236}">
                <a16:creationId xmlns:a16="http://schemas.microsoft.com/office/drawing/2014/main" id="{302D04C6-31F0-45AF-9797-D735B42DFF4D}"/>
              </a:ext>
            </a:extLst>
          </p:cNvPr>
          <p:cNvSpPr/>
          <p:nvPr/>
        </p:nvSpPr>
        <p:spPr bwMode="auto">
          <a:xfrm>
            <a:off x="8013093" y="3940919"/>
            <a:ext cx="3704722" cy="54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rPr>
              <a:t>Crisis Bot</a:t>
            </a:r>
            <a:endParaRPr lang="en-IN" sz="2000" dirty="0">
              <a:solidFill>
                <a:schemeClr val="tx1"/>
              </a:solidFill>
              <a:latin typeface="+mj-lt"/>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4AC7BC57-6F55-4C16-8C9C-69F94CEC4927}"/>
              </a:ext>
            </a:extLst>
          </p:cNvPr>
          <p:cNvSpPr txBox="1">
            <a:spLocks/>
          </p:cNvSpPr>
          <p:nvPr/>
        </p:nvSpPr>
        <p:spPr>
          <a:xfrm>
            <a:off x="0" y="5217884"/>
            <a:ext cx="12192000" cy="1095829"/>
          </a:xfrm>
          <a:prstGeom prst="rect">
            <a:avLst/>
          </a:prstGeom>
          <a:solidFill>
            <a:srgbClr val="EAEAEA"/>
          </a:solidFill>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a:t>These labs are independent of the AIAD labs.  They can be completed in the AIAD environment, or another non-production instance</a:t>
            </a:r>
          </a:p>
        </p:txBody>
      </p:sp>
      <p:sp>
        <p:nvSpPr>
          <p:cNvPr id="43" name="Freeform: Shape 42">
            <a:extLst>
              <a:ext uri="{FF2B5EF4-FFF2-40B4-BE49-F238E27FC236}">
                <a16:creationId xmlns:a16="http://schemas.microsoft.com/office/drawing/2014/main" id="{EB65D273-01C8-4144-9E09-3A494AF5D485}"/>
              </a:ext>
              <a:ext uri="{C183D7F6-B498-43B3-948B-1728B52AA6E4}">
                <adec:decorative xmlns:adec="http://schemas.microsoft.com/office/drawing/2017/decorative" val="1"/>
              </a:ext>
            </a:extLst>
          </p:cNvPr>
          <p:cNvSpPr/>
          <p:nvPr/>
        </p:nvSpPr>
        <p:spPr bwMode="auto">
          <a:xfrm flipH="1">
            <a:off x="9413531" y="-25400"/>
            <a:ext cx="2781933" cy="223520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4" fmla="*/ 117729 w 3809827"/>
              <a:gd name="connsiteY4" fmla="*/ 117729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0" fmla="*/ 3809827 w 3809827"/>
              <a:gd name="connsiteY0" fmla="*/ 0 h 3061083"/>
              <a:gd name="connsiteX1" fmla="*/ 748743 w 3809827"/>
              <a:gd name="connsiteY1" fmla="*/ 3061083 h 3061083"/>
              <a:gd name="connsiteX2" fmla="*/ 0 w 3809827"/>
              <a:gd name="connsiteY2" fmla="*/ 2312341 h 3061083"/>
            </a:gdLst>
            <a:ahLst/>
            <a:cxnLst>
              <a:cxn ang="0">
                <a:pos x="connsiteX0" y="connsiteY0"/>
              </a:cxn>
              <a:cxn ang="0">
                <a:pos x="connsiteX1" y="connsiteY1"/>
              </a:cxn>
              <a:cxn ang="0">
                <a:pos x="connsiteX2" y="connsiteY2"/>
              </a:cxn>
            </a:cxnLst>
            <a:rect l="l" t="t" r="r" b="b"/>
            <a:pathLst>
              <a:path w="3809827" h="3061083">
                <a:moveTo>
                  <a:pt x="3809827" y="0"/>
                </a:moveTo>
                <a:lnTo>
                  <a:pt x="748743" y="3061083"/>
                </a:lnTo>
                <a:lnTo>
                  <a:pt x="0" y="2312341"/>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72270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FBABCEFC-E776-4122-A2EB-F33C49306588}"/>
              </a:ext>
              <a:ext uri="{C183D7F6-B498-43B3-948B-1728B52AA6E4}">
                <adec:decorative xmlns:adec="http://schemas.microsoft.com/office/drawing/2017/decorative" val="1"/>
              </a:ext>
            </a:extLst>
          </p:cNvPr>
          <p:cNvSpPr/>
          <p:nvPr/>
        </p:nvSpPr>
        <p:spPr bwMode="auto">
          <a:xfrm>
            <a:off x="0" y="0"/>
            <a:ext cx="11447028" cy="6865257"/>
          </a:xfrm>
          <a:custGeom>
            <a:avLst/>
            <a:gdLst>
              <a:gd name="connsiteX0" fmla="*/ 0 w 11447028"/>
              <a:gd name="connsiteY0" fmla="*/ 0 h 6865257"/>
              <a:gd name="connsiteX1" fmla="*/ 6019319 w 11447028"/>
              <a:gd name="connsiteY1" fmla="*/ 0 h 6865257"/>
              <a:gd name="connsiteX2" fmla="*/ 11447028 w 11447028"/>
              <a:gd name="connsiteY2" fmla="*/ 6865257 h 6865257"/>
              <a:gd name="connsiteX3" fmla="*/ 0 w 11447028"/>
              <a:gd name="connsiteY3" fmla="*/ 6865257 h 6865257"/>
            </a:gdLst>
            <a:ahLst/>
            <a:cxnLst>
              <a:cxn ang="0">
                <a:pos x="connsiteX0" y="connsiteY0"/>
              </a:cxn>
              <a:cxn ang="0">
                <a:pos x="connsiteX1" y="connsiteY1"/>
              </a:cxn>
              <a:cxn ang="0">
                <a:pos x="connsiteX2" y="connsiteY2"/>
              </a:cxn>
              <a:cxn ang="0">
                <a:pos x="connsiteX3" y="connsiteY3"/>
              </a:cxn>
            </a:cxnLst>
            <a:rect l="l" t="t" r="r" b="b"/>
            <a:pathLst>
              <a:path w="11447028" h="6865257">
                <a:moveTo>
                  <a:pt x="0" y="0"/>
                </a:moveTo>
                <a:lnTo>
                  <a:pt x="6019319" y="0"/>
                </a:lnTo>
                <a:lnTo>
                  <a:pt x="11447028" y="6865257"/>
                </a:lnTo>
                <a:lnTo>
                  <a:pt x="0" y="686525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7">
            <a:extLst>
              <a:ext uri="{FF2B5EF4-FFF2-40B4-BE49-F238E27FC236}">
                <a16:creationId xmlns:a16="http://schemas.microsoft.com/office/drawing/2014/main" id="{11ADAF0A-D1F7-4FF6-9A04-31E59713EDC8}"/>
              </a:ext>
            </a:extLst>
          </p:cNvPr>
          <p:cNvSpPr>
            <a:spLocks noGrp="1"/>
          </p:cNvSpPr>
          <p:nvPr>
            <p:ph type="title"/>
          </p:nvPr>
        </p:nvSpPr>
        <p:spPr>
          <a:xfrm>
            <a:off x="322385" y="575261"/>
            <a:ext cx="4322029" cy="1562583"/>
          </a:xfrm>
        </p:spPr>
        <p:txBody>
          <a:bodyPr/>
          <a:lstStyle/>
          <a:p>
            <a:r>
              <a:rPr lang="en-US" sz="5400" dirty="0"/>
              <a:t>Feedback</a:t>
            </a:r>
            <a:br>
              <a:rPr lang="en-US" sz="5400" dirty="0"/>
            </a:br>
            <a:br>
              <a:rPr lang="en-US" sz="5400" dirty="0"/>
            </a:br>
            <a:r>
              <a:rPr lang="en-US" sz="5400" dirty="0"/>
              <a:t> Form</a:t>
            </a:r>
          </a:p>
        </p:txBody>
      </p:sp>
      <p:sp>
        <p:nvSpPr>
          <p:cNvPr id="13" name="Text Placeholder 2">
            <a:extLst>
              <a:ext uri="{FF2B5EF4-FFF2-40B4-BE49-F238E27FC236}">
                <a16:creationId xmlns:a16="http://schemas.microsoft.com/office/drawing/2014/main" id="{C84B4B5C-2014-41DD-A6B5-B97EA18267E5}"/>
              </a:ext>
            </a:extLst>
          </p:cNvPr>
          <p:cNvSpPr txBox="1">
            <a:spLocks/>
          </p:cNvSpPr>
          <p:nvPr/>
        </p:nvSpPr>
        <p:spPr>
          <a:xfrm>
            <a:off x="4632960" y="5838271"/>
            <a:ext cx="6020421" cy="778727"/>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rgbClr val="742774"/>
                </a:solidFill>
                <a:latin typeface="+mn-lt"/>
              </a:rPr>
              <a:t>https://forms.office.com/r/pvw9TuagbL</a:t>
            </a:r>
          </a:p>
        </p:txBody>
      </p:sp>
      <p:sp>
        <p:nvSpPr>
          <p:cNvPr id="26" name="Freeform: Shape 25">
            <a:extLst>
              <a:ext uri="{FF2B5EF4-FFF2-40B4-BE49-F238E27FC236}">
                <a16:creationId xmlns:a16="http://schemas.microsoft.com/office/drawing/2014/main" id="{F556987A-B2D1-4795-9557-0AFC503E1EBA}"/>
              </a:ext>
              <a:ext uri="{C183D7F6-B498-43B3-948B-1728B52AA6E4}">
                <adec:decorative xmlns:adec="http://schemas.microsoft.com/office/drawing/2017/decorative" val="1"/>
              </a:ext>
            </a:extLst>
          </p:cNvPr>
          <p:cNvSpPr/>
          <p:nvPr/>
        </p:nvSpPr>
        <p:spPr bwMode="auto">
          <a:xfrm rot="20896406" flipH="1" flipV="1">
            <a:off x="7208234" y="-500162"/>
            <a:ext cx="4114869" cy="7858324"/>
          </a:xfrm>
          <a:custGeom>
            <a:avLst/>
            <a:gdLst>
              <a:gd name="connsiteX0" fmla="*/ 3907652 w 4114869"/>
              <a:gd name="connsiteY0" fmla="*/ 7815312 h 7858324"/>
              <a:gd name="connsiteX1" fmla="*/ 0 w 4114869"/>
              <a:gd name="connsiteY1" fmla="*/ 0 h 7858324"/>
              <a:gd name="connsiteX2" fmla="*/ 207217 w 4114869"/>
              <a:gd name="connsiteY2" fmla="*/ 43013 h 7858324"/>
              <a:gd name="connsiteX3" fmla="*/ 4114869 w 4114869"/>
              <a:gd name="connsiteY3" fmla="*/ 7858324 h 7858324"/>
            </a:gdLst>
            <a:ahLst/>
            <a:cxnLst>
              <a:cxn ang="0">
                <a:pos x="connsiteX0" y="connsiteY0"/>
              </a:cxn>
              <a:cxn ang="0">
                <a:pos x="connsiteX1" y="connsiteY1"/>
              </a:cxn>
              <a:cxn ang="0">
                <a:pos x="connsiteX2" y="connsiteY2"/>
              </a:cxn>
              <a:cxn ang="0">
                <a:pos x="connsiteX3" y="connsiteY3"/>
              </a:cxn>
            </a:cxnLst>
            <a:rect l="l" t="t" r="r" b="b"/>
            <a:pathLst>
              <a:path w="4114869" h="7858324">
                <a:moveTo>
                  <a:pt x="3907652" y="7815312"/>
                </a:moveTo>
                <a:lnTo>
                  <a:pt x="0" y="0"/>
                </a:lnTo>
                <a:lnTo>
                  <a:pt x="207217" y="43013"/>
                </a:lnTo>
                <a:lnTo>
                  <a:pt x="4114869" y="7858324"/>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4" name="Freeform: Shape 23">
            <a:extLst>
              <a:ext uri="{FF2B5EF4-FFF2-40B4-BE49-F238E27FC236}">
                <a16:creationId xmlns:a16="http://schemas.microsoft.com/office/drawing/2014/main" id="{131872D3-61EC-4B80-9527-A120476FA705}"/>
              </a:ext>
              <a:ext uri="{C183D7F6-B498-43B3-948B-1728B52AA6E4}">
                <adec:decorative xmlns:adec="http://schemas.microsoft.com/office/drawing/2017/decorative" val="1"/>
              </a:ext>
            </a:extLst>
          </p:cNvPr>
          <p:cNvSpPr/>
          <p:nvPr/>
        </p:nvSpPr>
        <p:spPr bwMode="auto">
          <a:xfrm rot="10096406" flipH="1" flipV="1">
            <a:off x="6999118" y="-500162"/>
            <a:ext cx="4114870" cy="7858324"/>
          </a:xfrm>
          <a:custGeom>
            <a:avLst/>
            <a:gdLst>
              <a:gd name="connsiteX0" fmla="*/ 0 w 4114870"/>
              <a:gd name="connsiteY0" fmla="*/ 0 h 7858324"/>
              <a:gd name="connsiteX1" fmla="*/ 207217 w 4114870"/>
              <a:gd name="connsiteY1" fmla="*/ 43013 h 7858324"/>
              <a:gd name="connsiteX2" fmla="*/ 4114870 w 4114870"/>
              <a:gd name="connsiteY2" fmla="*/ 7858324 h 7858324"/>
              <a:gd name="connsiteX3" fmla="*/ 3907652 w 4114870"/>
              <a:gd name="connsiteY3" fmla="*/ 7815311 h 7858324"/>
            </a:gdLst>
            <a:ahLst/>
            <a:cxnLst>
              <a:cxn ang="0">
                <a:pos x="connsiteX0" y="connsiteY0"/>
              </a:cxn>
              <a:cxn ang="0">
                <a:pos x="connsiteX1" y="connsiteY1"/>
              </a:cxn>
              <a:cxn ang="0">
                <a:pos x="connsiteX2" y="connsiteY2"/>
              </a:cxn>
              <a:cxn ang="0">
                <a:pos x="connsiteX3" y="connsiteY3"/>
              </a:cxn>
            </a:cxnLst>
            <a:rect l="l" t="t" r="r" b="b"/>
            <a:pathLst>
              <a:path w="4114870" h="7858324">
                <a:moveTo>
                  <a:pt x="0" y="0"/>
                </a:moveTo>
                <a:lnTo>
                  <a:pt x="207217" y="43013"/>
                </a:lnTo>
                <a:lnTo>
                  <a:pt x="4114870" y="7858324"/>
                </a:lnTo>
                <a:lnTo>
                  <a:pt x="3907652" y="7815311"/>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pic>
        <p:nvPicPr>
          <p:cNvPr id="3" name="Picture 2" descr="Qr code&#10;&#10;Description automatically generated">
            <a:extLst>
              <a:ext uri="{FF2B5EF4-FFF2-40B4-BE49-F238E27FC236}">
                <a16:creationId xmlns:a16="http://schemas.microsoft.com/office/drawing/2014/main" id="{2BE39B64-A87A-41AC-97A2-5BAF48683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249" y="1267985"/>
            <a:ext cx="4322029" cy="4322029"/>
          </a:xfrm>
          <a:prstGeom prst="rect">
            <a:avLst/>
          </a:prstGeom>
        </p:spPr>
      </p:pic>
      <p:pic>
        <p:nvPicPr>
          <p:cNvPr id="5" name="Picture 4" descr="Text&#10;&#10;Description automatically generated">
            <a:extLst>
              <a:ext uri="{FF2B5EF4-FFF2-40B4-BE49-F238E27FC236}">
                <a16:creationId xmlns:a16="http://schemas.microsoft.com/office/drawing/2014/main" id="{15626C79-E1BD-42FC-928A-484D21AAD4B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4799" y="2769877"/>
            <a:ext cx="4265410" cy="2239340"/>
          </a:xfrm>
          <a:prstGeom prst="rect">
            <a:avLst/>
          </a:prstGeom>
        </p:spPr>
      </p:pic>
    </p:spTree>
    <p:extLst>
      <p:ext uri="{BB962C8B-B14F-4D97-AF65-F5344CB8AC3E}">
        <p14:creationId xmlns:p14="http://schemas.microsoft.com/office/powerpoint/2010/main" val="1283088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DCCA27BF-6034-4C08-B96A-F185E99AA5B1}"/>
              </a:ext>
              <a:ext uri="{C183D7F6-B498-43B3-948B-1728B52AA6E4}">
                <adec:decorative xmlns:adec="http://schemas.microsoft.com/office/drawing/2017/decorative" val="1"/>
              </a:ext>
            </a:extLst>
          </p:cNvPr>
          <p:cNvSpPr/>
          <p:nvPr/>
        </p:nvSpPr>
        <p:spPr bwMode="auto">
          <a:xfrm flipH="1">
            <a:off x="4839751" y="-1"/>
            <a:ext cx="7352248" cy="6545944"/>
          </a:xfrm>
          <a:custGeom>
            <a:avLst/>
            <a:gdLst>
              <a:gd name="connsiteX0" fmla="*/ 7352248 w 7352248"/>
              <a:gd name="connsiteY0" fmla="*/ 0 h 6545944"/>
              <a:gd name="connsiteX1" fmla="*/ 0 w 7352248"/>
              <a:gd name="connsiteY1" fmla="*/ 0 h 6545944"/>
              <a:gd name="connsiteX2" fmla="*/ 0 w 7352248"/>
              <a:gd name="connsiteY2" fmla="*/ 5739644 h 6545944"/>
              <a:gd name="connsiteX3" fmla="*/ 806301 w 7352248"/>
              <a:gd name="connsiteY3" fmla="*/ 6545944 h 6545944"/>
            </a:gdLst>
            <a:ahLst/>
            <a:cxnLst>
              <a:cxn ang="0">
                <a:pos x="connsiteX0" y="connsiteY0"/>
              </a:cxn>
              <a:cxn ang="0">
                <a:pos x="connsiteX1" y="connsiteY1"/>
              </a:cxn>
              <a:cxn ang="0">
                <a:pos x="connsiteX2" y="connsiteY2"/>
              </a:cxn>
              <a:cxn ang="0">
                <a:pos x="connsiteX3" y="connsiteY3"/>
              </a:cxn>
            </a:cxnLst>
            <a:rect l="l" t="t" r="r" b="b"/>
            <a:pathLst>
              <a:path w="7352248" h="6545944">
                <a:moveTo>
                  <a:pt x="7352248" y="0"/>
                </a:moveTo>
                <a:lnTo>
                  <a:pt x="0" y="0"/>
                </a:lnTo>
                <a:lnTo>
                  <a:pt x="0" y="5739644"/>
                </a:lnTo>
                <a:lnTo>
                  <a:pt x="806301" y="6545944"/>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00EA044A-9156-4964-81E4-4BC72BE1ED51}"/>
              </a:ext>
            </a:extLst>
          </p:cNvPr>
          <p:cNvSpPr>
            <a:spLocks noGrp="1"/>
          </p:cNvSpPr>
          <p:nvPr>
            <p:ph type="title"/>
          </p:nvPr>
        </p:nvSpPr>
        <p:spPr>
          <a:xfrm>
            <a:off x="311150" y="-540715"/>
            <a:ext cx="11582400" cy="403137"/>
          </a:xfrm>
        </p:spPr>
        <p:txBody>
          <a:bodyPr/>
          <a:lstStyle/>
          <a:p>
            <a:r>
              <a:rPr lang="en-IN" dirty="0">
                <a:solidFill>
                  <a:schemeClr val="bg1"/>
                </a:solidFill>
              </a:rPr>
              <a:t>Learning resources and Customer stories</a:t>
            </a:r>
          </a:p>
        </p:txBody>
      </p:sp>
      <p:pic>
        <p:nvPicPr>
          <p:cNvPr id="6" name="Picture 5" descr="Icon of a book">
            <a:extLst>
              <a:ext uri="{FF2B5EF4-FFF2-40B4-BE49-F238E27FC236}">
                <a16:creationId xmlns:a16="http://schemas.microsoft.com/office/drawing/2014/main" id="{A9FD59FF-C577-4A7E-A17F-D2FEA5D298BF}"/>
              </a:ext>
            </a:extLst>
          </p:cNvPr>
          <p:cNvPicPr>
            <a:picLocks noChangeAspect="1"/>
          </p:cNvPicPr>
          <p:nvPr/>
        </p:nvPicPr>
        <p:blipFill>
          <a:blip r:embed="rId3"/>
          <a:stretch>
            <a:fillRect/>
          </a:stretch>
        </p:blipFill>
        <p:spPr>
          <a:xfrm>
            <a:off x="325239" y="976607"/>
            <a:ext cx="694944" cy="694944"/>
          </a:xfrm>
          <a:prstGeom prst="rect">
            <a:avLst/>
          </a:prstGeom>
        </p:spPr>
      </p:pic>
      <p:sp>
        <p:nvSpPr>
          <p:cNvPr id="17" name="Rectangle 16">
            <a:extLst>
              <a:ext uri="{FF2B5EF4-FFF2-40B4-BE49-F238E27FC236}">
                <a16:creationId xmlns:a16="http://schemas.microsoft.com/office/drawing/2014/main" id="{AEB7881D-D998-4EB8-BF3C-A24872211F21}"/>
              </a:ext>
            </a:extLst>
          </p:cNvPr>
          <p:cNvSpPr/>
          <p:nvPr/>
        </p:nvSpPr>
        <p:spPr>
          <a:xfrm>
            <a:off x="1153950" y="1113837"/>
            <a:ext cx="3061864" cy="430887"/>
          </a:xfrm>
          <a:prstGeom prst="rect">
            <a:avLst/>
          </a:prstGeom>
        </p:spPr>
        <p:txBody>
          <a:bodyPr wrap="none" lIns="0" tIns="0" rIns="0" bIns="0">
            <a:spAutoFit/>
          </a:bodyPr>
          <a:lstStyle/>
          <a:p>
            <a:r>
              <a:rPr lang="en-US" sz="2800" dirty="0">
                <a:latin typeface="+mj-lt"/>
              </a:rPr>
              <a:t>Learning resources</a:t>
            </a:r>
            <a:endParaRPr lang="en-IN" sz="2800" dirty="0">
              <a:latin typeface="+mj-lt"/>
            </a:endParaRPr>
          </a:p>
        </p:txBody>
      </p:sp>
      <p:sp>
        <p:nvSpPr>
          <p:cNvPr id="18" name="Text Placeholder 2">
            <a:extLst>
              <a:ext uri="{FF2B5EF4-FFF2-40B4-BE49-F238E27FC236}">
                <a16:creationId xmlns:a16="http://schemas.microsoft.com/office/drawing/2014/main" id="{DAA93AA0-EF5C-491D-B5E8-CDE28692D1AB}"/>
              </a:ext>
            </a:extLst>
          </p:cNvPr>
          <p:cNvSpPr txBox="1">
            <a:spLocks/>
          </p:cNvSpPr>
          <p:nvPr/>
        </p:nvSpPr>
        <p:spPr>
          <a:xfrm>
            <a:off x="1153949" y="1617901"/>
            <a:ext cx="3554685" cy="813545"/>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1800" dirty="0">
                <a:solidFill>
                  <a:srgbClr val="742774"/>
                </a:solidFill>
                <a:latin typeface="+mn-lt"/>
                <a:hlinkClick r:id="rId4">
                  <a:extLst>
                    <a:ext uri="{A12FA001-AC4F-418D-AE19-62706E023703}">
                      <ahyp:hlinkClr xmlns:ahyp="http://schemas.microsoft.com/office/drawing/2018/hyperlinkcolor" val="tx"/>
                    </a:ext>
                  </a:extLst>
                </a:hlinkClick>
              </a:rPr>
              <a:t>http://aka.ms/powerapps-resources</a:t>
            </a:r>
            <a:endParaRPr lang="en-US" sz="1800" dirty="0">
              <a:solidFill>
                <a:srgbClr val="742774"/>
              </a:solidFill>
              <a:latin typeface="+mn-lt"/>
            </a:endParaRPr>
          </a:p>
          <a:p>
            <a:pPr>
              <a:lnSpc>
                <a:spcPct val="150000"/>
              </a:lnSpc>
            </a:pPr>
            <a:r>
              <a:rPr lang="en-US" sz="1800" dirty="0">
                <a:solidFill>
                  <a:srgbClr val="742774"/>
                </a:solidFill>
                <a:latin typeface="+mn-lt"/>
                <a:hlinkClick r:id="rId5">
                  <a:extLst>
                    <a:ext uri="{A12FA001-AC4F-418D-AE19-62706E023703}">
                      <ahyp:hlinkClr xmlns:ahyp="http://schemas.microsoft.com/office/drawing/2018/hyperlinkcolor" val="tx"/>
                    </a:ext>
                  </a:extLst>
                </a:hlinkClick>
              </a:rPr>
              <a:t>http://aka.ms/flow-resources</a:t>
            </a:r>
            <a:r>
              <a:rPr lang="en-US" sz="1800" dirty="0">
                <a:solidFill>
                  <a:srgbClr val="742774"/>
                </a:solidFill>
                <a:latin typeface="+mn-lt"/>
              </a:rPr>
              <a:t>  </a:t>
            </a:r>
          </a:p>
        </p:txBody>
      </p:sp>
      <p:grpSp>
        <p:nvGrpSpPr>
          <p:cNvPr id="40" name="Group 39" descr="A screenshot of a PowerApps Canvas Apps -  Learning Resources">
            <a:extLst>
              <a:ext uri="{FF2B5EF4-FFF2-40B4-BE49-F238E27FC236}">
                <a16:creationId xmlns:a16="http://schemas.microsoft.com/office/drawing/2014/main" id="{E9C6D7C4-2749-451C-A9AB-FD3B09157E79}"/>
              </a:ext>
            </a:extLst>
          </p:cNvPr>
          <p:cNvGrpSpPr/>
          <p:nvPr/>
        </p:nvGrpSpPr>
        <p:grpSpPr>
          <a:xfrm>
            <a:off x="6333830" y="548640"/>
            <a:ext cx="4567304" cy="2797796"/>
            <a:chOff x="6333830" y="548640"/>
            <a:chExt cx="4567304" cy="2797796"/>
          </a:xfrm>
        </p:grpSpPr>
        <p:grpSp>
          <p:nvGrpSpPr>
            <p:cNvPr id="39" name="Group 38">
              <a:extLst>
                <a:ext uri="{FF2B5EF4-FFF2-40B4-BE49-F238E27FC236}">
                  <a16:creationId xmlns:a16="http://schemas.microsoft.com/office/drawing/2014/main" id="{9C827E0E-2900-4D87-AAE2-89433FE451E4}"/>
                </a:ext>
              </a:extLst>
            </p:cNvPr>
            <p:cNvGrpSpPr/>
            <p:nvPr/>
          </p:nvGrpSpPr>
          <p:grpSpPr>
            <a:xfrm>
              <a:off x="6475675" y="666194"/>
              <a:ext cx="4283614" cy="2562688"/>
              <a:chOff x="6475674" y="666195"/>
              <a:chExt cx="4283614" cy="2562688"/>
            </a:xfrm>
          </p:grpSpPr>
          <p:sp>
            <p:nvSpPr>
              <p:cNvPr id="29" name="Rectangle 28">
                <a:extLst>
                  <a:ext uri="{FF2B5EF4-FFF2-40B4-BE49-F238E27FC236}">
                    <a16:creationId xmlns:a16="http://schemas.microsoft.com/office/drawing/2014/main" id="{24C8934D-1E6A-47C6-BC8E-91DA08B05B2C}"/>
                  </a:ext>
                  <a:ext uri="{C183D7F6-B498-43B3-948B-1728B52AA6E4}">
                    <adec:decorative xmlns:adec="http://schemas.microsoft.com/office/drawing/2017/decorative" val="1"/>
                  </a:ext>
                </a:extLst>
              </p:cNvPr>
              <p:cNvSpPr/>
              <p:nvPr/>
            </p:nvSpPr>
            <p:spPr bwMode="auto">
              <a:xfrm>
                <a:off x="6475674" y="666195"/>
                <a:ext cx="4283614" cy="2562688"/>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A screenshot of a PowerApps Canvas Apps -  Learning Resources">
                <a:extLst>
                  <a:ext uri="{FF2B5EF4-FFF2-40B4-BE49-F238E27FC236}">
                    <a16:creationId xmlns:a16="http://schemas.microsoft.com/office/drawing/2014/main" id="{F58F12E5-6BBA-4AEE-A067-64C3BE1A8FC8}"/>
                  </a:ext>
                </a:extLst>
              </p:cNvPr>
              <p:cNvPicPr>
                <a:picLocks noChangeAspect="1"/>
              </p:cNvPicPr>
              <p:nvPr/>
            </p:nvPicPr>
            <p:blipFill rotWithShape="1">
              <a:blip r:embed="rId6"/>
              <a:srcRect b="43969"/>
              <a:stretch/>
            </p:blipFill>
            <p:spPr>
              <a:xfrm>
                <a:off x="6475675" y="666195"/>
                <a:ext cx="4263445" cy="2388859"/>
              </a:xfrm>
              <a:prstGeom prst="rect">
                <a:avLst/>
              </a:prstGeom>
              <a:ln>
                <a:noFill/>
              </a:ln>
              <a:effectLst/>
            </p:spPr>
          </p:pic>
        </p:grpSp>
        <p:sp>
          <p:nvSpPr>
            <p:cNvPr id="28" name="Freeform: Shape 27">
              <a:extLst>
                <a:ext uri="{FF2B5EF4-FFF2-40B4-BE49-F238E27FC236}">
                  <a16:creationId xmlns:a16="http://schemas.microsoft.com/office/drawing/2014/main" id="{91C4B7A8-6DC5-456C-A04E-8320DFA909CA}"/>
                </a:ext>
                <a:ext uri="{C183D7F6-B498-43B3-948B-1728B52AA6E4}">
                  <adec:decorative xmlns:adec="http://schemas.microsoft.com/office/drawing/2017/decorative" val="1"/>
                </a:ext>
              </a:extLst>
            </p:cNvPr>
            <p:cNvSpPr/>
            <p:nvPr/>
          </p:nvSpPr>
          <p:spPr>
            <a:xfrm flipH="1">
              <a:off x="6333830" y="548640"/>
              <a:ext cx="4567304" cy="279779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7" name="Straight Connector 6">
            <a:extLst>
              <a:ext uri="{FF2B5EF4-FFF2-40B4-BE49-F238E27FC236}">
                <a16:creationId xmlns:a16="http://schemas.microsoft.com/office/drawing/2014/main" id="{8659C962-117F-45E5-9BBE-9774E2341CBA}"/>
              </a:ext>
              <a:ext uri="{C183D7F6-B498-43B3-948B-1728B52AA6E4}">
                <adec:decorative xmlns:adec="http://schemas.microsoft.com/office/drawing/2017/decorative" val="1"/>
              </a:ext>
            </a:extLst>
          </p:cNvPr>
          <p:cNvCxnSpPr>
            <a:cxnSpLocks/>
          </p:cNvCxnSpPr>
          <p:nvPr/>
        </p:nvCxnSpPr>
        <p:spPr>
          <a:xfrm>
            <a:off x="1153949" y="3097338"/>
            <a:ext cx="3554685"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 group of people sitting and Discussing">
            <a:extLst>
              <a:ext uri="{FF2B5EF4-FFF2-40B4-BE49-F238E27FC236}">
                <a16:creationId xmlns:a16="http://schemas.microsoft.com/office/drawing/2014/main" id="{1CB8D726-5A93-4452-9C0B-C20D408F8E95}"/>
              </a:ext>
            </a:extLst>
          </p:cNvPr>
          <p:cNvPicPr>
            <a:picLocks noChangeAspect="1"/>
          </p:cNvPicPr>
          <p:nvPr/>
        </p:nvPicPr>
        <p:blipFill>
          <a:blip r:embed="rId7"/>
          <a:stretch>
            <a:fillRect/>
          </a:stretch>
        </p:blipFill>
        <p:spPr>
          <a:xfrm>
            <a:off x="325239" y="3752827"/>
            <a:ext cx="694944" cy="694944"/>
          </a:xfrm>
          <a:prstGeom prst="rect">
            <a:avLst/>
          </a:prstGeom>
        </p:spPr>
      </p:pic>
      <p:sp>
        <p:nvSpPr>
          <p:cNvPr id="22" name="Rectangle 21">
            <a:extLst>
              <a:ext uri="{FF2B5EF4-FFF2-40B4-BE49-F238E27FC236}">
                <a16:creationId xmlns:a16="http://schemas.microsoft.com/office/drawing/2014/main" id="{34B8DF97-64A0-4136-930F-F8EC5108998A}"/>
              </a:ext>
            </a:extLst>
          </p:cNvPr>
          <p:cNvSpPr/>
          <p:nvPr/>
        </p:nvSpPr>
        <p:spPr>
          <a:xfrm>
            <a:off x="1153950" y="3890057"/>
            <a:ext cx="3554684" cy="430887"/>
          </a:xfrm>
          <a:prstGeom prst="rect">
            <a:avLst/>
          </a:prstGeom>
        </p:spPr>
        <p:txBody>
          <a:bodyPr wrap="square" lIns="0" tIns="0" rIns="0" bIns="0">
            <a:spAutoFit/>
          </a:bodyPr>
          <a:lstStyle/>
          <a:p>
            <a:r>
              <a:rPr lang="en-US" sz="2800" dirty="0">
                <a:latin typeface="+mj-lt"/>
              </a:rPr>
              <a:t>Customer stories</a:t>
            </a:r>
          </a:p>
        </p:txBody>
      </p:sp>
      <p:sp>
        <p:nvSpPr>
          <p:cNvPr id="23" name="Text Placeholder 2">
            <a:extLst>
              <a:ext uri="{FF2B5EF4-FFF2-40B4-BE49-F238E27FC236}">
                <a16:creationId xmlns:a16="http://schemas.microsoft.com/office/drawing/2014/main" id="{D9D48152-E22B-4421-81A2-26B34B1C693D}"/>
              </a:ext>
            </a:extLst>
          </p:cNvPr>
          <p:cNvSpPr txBox="1">
            <a:spLocks/>
          </p:cNvSpPr>
          <p:nvPr/>
        </p:nvSpPr>
        <p:spPr>
          <a:xfrm>
            <a:off x="1153949" y="4405780"/>
            <a:ext cx="3554685" cy="17765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a:solidFill>
                  <a:srgbClr val="742774"/>
                </a:solidFill>
                <a:hlinkClick r:id="rId8">
                  <a:extLst>
                    <a:ext uri="{A12FA001-AC4F-418D-AE19-62706E023703}">
                      <ahyp:hlinkClr xmlns:ahyp="http://schemas.microsoft.com/office/drawing/2018/hyperlinkcolor" val="tx"/>
                    </a:ext>
                  </a:extLst>
                </a:hlinkClick>
              </a:rPr>
              <a:t>http://aka.ms/PowerAppsStories</a:t>
            </a:r>
            <a:r>
              <a:rPr lang="en-US" sz="1800">
                <a:solidFill>
                  <a:srgbClr val="742774"/>
                </a:solidFill>
              </a:rPr>
              <a:t> </a:t>
            </a:r>
          </a:p>
          <a:p>
            <a:pPr>
              <a:lnSpc>
                <a:spcPct val="150000"/>
              </a:lnSpc>
            </a:pPr>
            <a:r>
              <a:rPr lang="en-US" sz="1800">
                <a:solidFill>
                  <a:srgbClr val="742774"/>
                </a:solidFill>
                <a:hlinkClick r:id="rId9">
                  <a:extLst>
                    <a:ext uri="{A12FA001-AC4F-418D-AE19-62706E023703}">
                      <ahyp:hlinkClr xmlns:ahyp="http://schemas.microsoft.com/office/drawing/2018/hyperlinkcolor" val="tx"/>
                    </a:ext>
                  </a:extLst>
                </a:hlinkClick>
              </a:rPr>
              <a:t>http://aka.ms/GJPepsiVideo</a:t>
            </a:r>
            <a:endParaRPr lang="en-US" sz="1800">
              <a:solidFill>
                <a:srgbClr val="742774"/>
              </a:solidFill>
            </a:endParaRPr>
          </a:p>
          <a:p>
            <a:pPr>
              <a:lnSpc>
                <a:spcPct val="150000"/>
              </a:lnSpc>
            </a:pPr>
            <a:r>
              <a:rPr lang="en-US" sz="1800">
                <a:solidFill>
                  <a:srgbClr val="742774"/>
                </a:solidFill>
                <a:hlinkClick r:id="rId10">
                  <a:extLst>
                    <a:ext uri="{A12FA001-AC4F-418D-AE19-62706E023703}">
                      <ahyp:hlinkClr xmlns:ahyp="http://schemas.microsoft.com/office/drawing/2018/hyperlinkcolor" val="tx"/>
                    </a:ext>
                  </a:extLst>
                </a:hlinkClick>
              </a:rPr>
              <a:t>http://aka.ms/ArrivaVideo</a:t>
            </a:r>
            <a:endParaRPr lang="en-US" sz="1800">
              <a:solidFill>
                <a:srgbClr val="742774"/>
              </a:solidFill>
            </a:endParaRPr>
          </a:p>
          <a:p>
            <a:pPr>
              <a:lnSpc>
                <a:spcPct val="150000"/>
              </a:lnSpc>
            </a:pPr>
            <a:r>
              <a:rPr lang="en-US" sz="1800">
                <a:solidFill>
                  <a:srgbClr val="742774"/>
                </a:solidFill>
                <a:hlinkClick r:id="rId11">
                  <a:extLst>
                    <a:ext uri="{A12FA001-AC4F-418D-AE19-62706E023703}">
                      <ahyp:hlinkClr xmlns:ahyp="http://schemas.microsoft.com/office/drawing/2018/hyperlinkcolor" val="tx"/>
                    </a:ext>
                  </a:extLst>
                </a:hlinkClick>
              </a:rPr>
              <a:t>http://aka.ms/HeathrowVideo</a:t>
            </a:r>
            <a:r>
              <a:rPr lang="en-US" sz="1800">
                <a:solidFill>
                  <a:srgbClr val="742774"/>
                </a:solidFill>
              </a:rPr>
              <a:t> </a:t>
            </a:r>
          </a:p>
        </p:txBody>
      </p:sp>
      <p:grpSp>
        <p:nvGrpSpPr>
          <p:cNvPr id="48" name="Group 47" descr="A screenshot of sample application">
            <a:extLst>
              <a:ext uri="{FF2B5EF4-FFF2-40B4-BE49-F238E27FC236}">
                <a16:creationId xmlns:a16="http://schemas.microsoft.com/office/drawing/2014/main" id="{88D22134-19C6-4D20-92A3-0BA3FC8A9BC6}"/>
              </a:ext>
            </a:extLst>
          </p:cNvPr>
          <p:cNvGrpSpPr/>
          <p:nvPr/>
        </p:nvGrpSpPr>
        <p:grpSpPr>
          <a:xfrm>
            <a:off x="6333830" y="3642360"/>
            <a:ext cx="4567304" cy="2797796"/>
            <a:chOff x="6333830" y="3642360"/>
            <a:chExt cx="4567304" cy="2797796"/>
          </a:xfrm>
        </p:grpSpPr>
        <p:grpSp>
          <p:nvGrpSpPr>
            <p:cNvPr id="42" name="Group 41">
              <a:extLst>
                <a:ext uri="{FF2B5EF4-FFF2-40B4-BE49-F238E27FC236}">
                  <a16:creationId xmlns:a16="http://schemas.microsoft.com/office/drawing/2014/main" id="{2FD4BA74-90AE-4957-AA75-2F8CD6C7F0F7}"/>
                </a:ext>
              </a:extLst>
            </p:cNvPr>
            <p:cNvGrpSpPr/>
            <p:nvPr/>
          </p:nvGrpSpPr>
          <p:grpSpPr>
            <a:xfrm>
              <a:off x="6475674" y="3759915"/>
              <a:ext cx="4283614" cy="2562688"/>
              <a:chOff x="6475674" y="3759915"/>
              <a:chExt cx="4283614" cy="2562688"/>
            </a:xfrm>
          </p:grpSpPr>
          <p:sp>
            <p:nvSpPr>
              <p:cNvPr id="34" name="Rectangle 33">
                <a:extLst>
                  <a:ext uri="{FF2B5EF4-FFF2-40B4-BE49-F238E27FC236}">
                    <a16:creationId xmlns:a16="http://schemas.microsoft.com/office/drawing/2014/main" id="{C3D9F882-62B1-49F8-82C1-CB22F547B268}"/>
                  </a:ext>
                  <a:ext uri="{C183D7F6-B498-43B3-948B-1728B52AA6E4}">
                    <adec:decorative xmlns:adec="http://schemas.microsoft.com/office/drawing/2017/decorative" val="1"/>
                  </a:ext>
                </a:extLst>
              </p:cNvPr>
              <p:cNvSpPr/>
              <p:nvPr/>
            </p:nvSpPr>
            <p:spPr bwMode="auto">
              <a:xfrm>
                <a:off x="6475674" y="3759915"/>
                <a:ext cx="4283614" cy="2562688"/>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descr="A screenshot of sample application">
                <a:extLst>
                  <a:ext uri="{FF2B5EF4-FFF2-40B4-BE49-F238E27FC236}">
                    <a16:creationId xmlns:a16="http://schemas.microsoft.com/office/drawing/2014/main" id="{5B74FD2F-027D-42A9-BF72-821C79F40816}"/>
                  </a:ext>
                </a:extLst>
              </p:cNvPr>
              <p:cNvPicPr>
                <a:picLocks noChangeAspect="1"/>
              </p:cNvPicPr>
              <p:nvPr/>
            </p:nvPicPr>
            <p:blipFill>
              <a:blip r:embed="rId12"/>
              <a:stretch>
                <a:fillRect/>
              </a:stretch>
            </p:blipFill>
            <p:spPr>
              <a:xfrm>
                <a:off x="6475675" y="3759915"/>
                <a:ext cx="4276408" cy="2332586"/>
              </a:xfrm>
              <a:prstGeom prst="rect">
                <a:avLst/>
              </a:prstGeom>
              <a:ln>
                <a:noFill/>
              </a:ln>
              <a:effectLst/>
            </p:spPr>
          </p:pic>
        </p:grpSp>
        <p:sp>
          <p:nvSpPr>
            <p:cNvPr id="33" name="Freeform: Shape 32">
              <a:extLst>
                <a:ext uri="{FF2B5EF4-FFF2-40B4-BE49-F238E27FC236}">
                  <a16:creationId xmlns:a16="http://schemas.microsoft.com/office/drawing/2014/main" id="{D15E7D35-5E31-46E1-92FF-5C6EAAAE0F38}"/>
                </a:ext>
                <a:ext uri="{C183D7F6-B498-43B3-948B-1728B52AA6E4}">
                  <adec:decorative xmlns:adec="http://schemas.microsoft.com/office/drawing/2017/decorative" val="1"/>
                </a:ext>
              </a:extLst>
            </p:cNvPr>
            <p:cNvSpPr/>
            <p:nvPr/>
          </p:nvSpPr>
          <p:spPr>
            <a:xfrm flipH="1">
              <a:off x="6333830" y="3642360"/>
              <a:ext cx="4567304" cy="279779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49" name="Freeform: Shape 48">
            <a:extLst>
              <a:ext uri="{FF2B5EF4-FFF2-40B4-BE49-F238E27FC236}">
                <a16:creationId xmlns:a16="http://schemas.microsoft.com/office/drawing/2014/main" id="{4C83D894-D784-4780-8D10-D8466AA7DB71}"/>
              </a:ext>
              <a:ext uri="{C183D7F6-B498-43B3-948B-1728B52AA6E4}">
                <adec:decorative xmlns:adec="http://schemas.microsoft.com/office/drawing/2017/decorative" val="1"/>
              </a:ext>
            </a:extLst>
          </p:cNvPr>
          <p:cNvSpPr/>
          <p:nvPr/>
        </p:nvSpPr>
        <p:spPr bwMode="auto">
          <a:xfrm flipH="1">
            <a:off x="-5290" y="5704826"/>
            <a:ext cx="1127763" cy="1153174"/>
          </a:xfrm>
          <a:custGeom>
            <a:avLst/>
            <a:gdLst>
              <a:gd name="connsiteX0" fmla="*/ 1609389 w 1609389"/>
              <a:gd name="connsiteY0" fmla="*/ 779588 h 779588"/>
              <a:gd name="connsiteX1" fmla="*/ 779589 w 1609389"/>
              <a:gd name="connsiteY1" fmla="*/ 0 h 779588"/>
              <a:gd name="connsiteX2" fmla="*/ 0 w 1609389"/>
              <a:gd name="connsiteY2" fmla="*/ 779588 h 779588"/>
              <a:gd name="connsiteX0" fmla="*/ 1609389 w 1669284"/>
              <a:gd name="connsiteY0" fmla="*/ 779588 h 839483"/>
              <a:gd name="connsiteX1" fmla="*/ 779589 w 1669284"/>
              <a:gd name="connsiteY1" fmla="*/ 0 h 839483"/>
              <a:gd name="connsiteX2" fmla="*/ 0 w 1669284"/>
              <a:gd name="connsiteY2" fmla="*/ 779588 h 839483"/>
              <a:gd name="connsiteX3" fmla="*/ 1669284 w 1669284"/>
              <a:gd name="connsiteY3" fmla="*/ 839483 h 839483"/>
              <a:gd name="connsiteX0" fmla="*/ 779589 w 1669284"/>
              <a:gd name="connsiteY0" fmla="*/ 0 h 839483"/>
              <a:gd name="connsiteX1" fmla="*/ 0 w 1669284"/>
              <a:gd name="connsiteY1" fmla="*/ 779588 h 839483"/>
              <a:gd name="connsiteX2" fmla="*/ 1669284 w 1669284"/>
              <a:gd name="connsiteY2" fmla="*/ 839483 h 839483"/>
              <a:gd name="connsiteX0" fmla="*/ 779589 w 779589"/>
              <a:gd name="connsiteY0" fmla="*/ 0 h 779588"/>
              <a:gd name="connsiteX1" fmla="*/ 0 w 779589"/>
              <a:gd name="connsiteY1" fmla="*/ 779588 h 779588"/>
              <a:gd name="connsiteX0" fmla="*/ 886069 w 886069"/>
              <a:gd name="connsiteY0" fmla="*/ 0 h 906034"/>
              <a:gd name="connsiteX1" fmla="*/ 0 w 886069"/>
              <a:gd name="connsiteY1" fmla="*/ 906034 h 906034"/>
            </a:gdLst>
            <a:ahLst/>
            <a:cxnLst>
              <a:cxn ang="0">
                <a:pos x="connsiteX0" y="connsiteY0"/>
              </a:cxn>
              <a:cxn ang="0">
                <a:pos x="connsiteX1" y="connsiteY1"/>
              </a:cxn>
            </a:cxnLst>
            <a:rect l="l" t="t" r="r" b="b"/>
            <a:pathLst>
              <a:path w="886069" h="906034">
                <a:moveTo>
                  <a:pt x="886069" y="0"/>
                </a:moveTo>
                <a:lnTo>
                  <a:pt x="0" y="906034"/>
                </a:lnTo>
              </a:path>
            </a:pathLst>
          </a:custGeom>
          <a:noFill/>
          <a:ln w="190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7858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2E99-CCE2-4A6B-BF22-B6403060A0DF}"/>
              </a:ext>
            </a:extLst>
          </p:cNvPr>
          <p:cNvSpPr>
            <a:spLocks noGrp="1"/>
          </p:cNvSpPr>
          <p:nvPr>
            <p:ph type="title"/>
          </p:nvPr>
        </p:nvSpPr>
        <p:spPr/>
        <p:txBody>
          <a:bodyPr/>
          <a:lstStyle/>
          <a:p>
            <a:r>
              <a:rPr lang="en-US" dirty="0"/>
              <a:t>Closing Slide</a:t>
            </a:r>
            <a:endParaRPr lang="en-IN" dirty="0"/>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6739" y="217170"/>
            <a:ext cx="11018520" cy="861774"/>
          </a:xfrm>
        </p:spPr>
        <p:txBody>
          <a:bodyPr/>
          <a:lstStyle/>
          <a:p>
            <a:pPr defTabSz="914367">
              <a:defRPr/>
            </a:pPr>
            <a:r>
              <a:rPr lang="en-US" sz="3600" spc="-147" dirty="0">
                <a:latin typeface="Segoe UI Semibold"/>
              </a:rPr>
              <a:t>Power Apps </a:t>
            </a:r>
            <a:br>
              <a:rPr lang="en-US" sz="3600" spc="-147" dirty="0">
                <a:latin typeface="Segoe UI Semibold"/>
              </a:rPr>
            </a:br>
            <a:r>
              <a:rPr lang="en-US" sz="2000" spc="-147" dirty="0">
                <a:latin typeface="Segoe UI Semibold"/>
              </a:rPr>
              <a:t>Empower everyone to create apps to solve business challenges </a:t>
            </a:r>
          </a:p>
        </p:txBody>
      </p:sp>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10"/>
          </p:nvPr>
        </p:nvSpPr>
        <p:spPr>
          <a:xfrm>
            <a:off x="586739" y="1794802"/>
            <a:ext cx="5002531" cy="4678204"/>
          </a:xfrm>
        </p:spPr>
        <p:txBody>
          <a:bodyPr/>
          <a:lstStyle/>
          <a:p>
            <a:pPr marL="342900" indent="-342900">
              <a:buFont typeface="Arial" panose="020B0604020202020204" pitchFamily="34" charset="0"/>
              <a:buChar char="•"/>
            </a:pPr>
            <a:r>
              <a:rPr lang="en-US" sz="1800" dirty="0"/>
              <a:t>Use Power Apps to rapidly create web and mobile front ends using a drag and drop UI.</a:t>
            </a:r>
          </a:p>
          <a:p>
            <a:pPr marL="342900" indent="-342900">
              <a:buFont typeface="Arial" panose="020B0604020202020204" pitchFamily="34" charset="0"/>
              <a:buChar char="•"/>
            </a:pPr>
            <a:r>
              <a:rPr lang="en-US" sz="1800" dirty="0"/>
              <a:t>Build once and deploy apps in one click across iOS, Android, Windows, and Web.</a:t>
            </a:r>
          </a:p>
          <a:p>
            <a:pPr marL="342900" indent="-342900">
              <a:buFont typeface="Arial" panose="020B0604020202020204" pitchFamily="34" charset="0"/>
              <a:buChar char="•"/>
            </a:pPr>
            <a:r>
              <a:rPr lang="en-US" sz="1800" dirty="0"/>
              <a:t>Customize every detail of an app to optimize for specific tasks, roles, and industries.  </a:t>
            </a:r>
          </a:p>
          <a:p>
            <a:pPr marL="342900" indent="-342900">
              <a:buFont typeface="Arial" panose="020B0604020202020204" pitchFamily="34" charset="0"/>
              <a:buChar char="•"/>
            </a:pPr>
            <a:r>
              <a:rPr lang="en-US" sz="1800" dirty="0"/>
              <a:t>Enable pro developers to create re-usable components to share with citizen developers</a:t>
            </a:r>
          </a:p>
          <a:p>
            <a:pPr marL="342900" indent="-342900">
              <a:buFont typeface="Arial" panose="020B0604020202020204" pitchFamily="34" charset="0"/>
              <a:buChar char="•"/>
            </a:pPr>
            <a:r>
              <a:rPr lang="en-US" sz="1800" dirty="0"/>
              <a:t>Connect to data using pre-built or custom connectors. </a:t>
            </a:r>
          </a:p>
          <a:p>
            <a:endParaRPr lang="en-US" dirty="0"/>
          </a:p>
        </p:txBody>
      </p:sp>
      <p:sp>
        <p:nvSpPr>
          <p:cNvPr id="9" name="Picture Placeholder 8">
            <a:extLst>
              <a:ext uri="{FF2B5EF4-FFF2-40B4-BE49-F238E27FC236}">
                <a16:creationId xmlns:a16="http://schemas.microsoft.com/office/drawing/2014/main" id="{FD9C73DA-B8A7-4254-BE45-A5FF04678B7C}"/>
              </a:ext>
            </a:extLst>
          </p:cNvPr>
          <p:cNvSpPr>
            <a:spLocks noGrp="1"/>
          </p:cNvSpPr>
          <p:nvPr>
            <p:ph type="pic" sz="quarter" idx="11"/>
          </p:nvPr>
        </p:nvSpPr>
        <p:spPr/>
      </p:sp>
      <p:pic>
        <p:nvPicPr>
          <p:cNvPr id="2" name="Picture 1">
            <a:extLst>
              <a:ext uri="{FF2B5EF4-FFF2-40B4-BE49-F238E27FC236}">
                <a16:creationId xmlns:a16="http://schemas.microsoft.com/office/drawing/2014/main" id="{580371F5-E07E-44E1-A63D-22F24099D56D}"/>
              </a:ext>
            </a:extLst>
          </p:cNvPr>
          <p:cNvPicPr>
            <a:picLocks noChangeAspect="1"/>
          </p:cNvPicPr>
          <p:nvPr/>
        </p:nvPicPr>
        <p:blipFill rotWithShape="1">
          <a:blip r:embed="rId3"/>
          <a:srcRect l="9625" t="2213" r="9554" b="4431"/>
          <a:stretch/>
        </p:blipFill>
        <p:spPr>
          <a:xfrm>
            <a:off x="6074228" y="1534885"/>
            <a:ext cx="6601085" cy="4288971"/>
          </a:xfrm>
          <a:prstGeom prst="rect">
            <a:avLst/>
          </a:prstGeom>
        </p:spPr>
      </p:pic>
    </p:spTree>
    <p:extLst>
      <p:ext uri="{BB962C8B-B14F-4D97-AF65-F5344CB8AC3E}">
        <p14:creationId xmlns:p14="http://schemas.microsoft.com/office/powerpoint/2010/main" val="37025367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399D-B558-4C05-B774-3536234CE210}"/>
              </a:ext>
            </a:extLst>
          </p:cNvPr>
          <p:cNvSpPr>
            <a:spLocks noGrp="1"/>
          </p:cNvSpPr>
          <p:nvPr>
            <p:ph type="title"/>
          </p:nvPr>
        </p:nvSpPr>
        <p:spPr>
          <a:xfrm>
            <a:off x="269241" y="289512"/>
            <a:ext cx="11655840" cy="498598"/>
          </a:xfrm>
        </p:spPr>
        <p:txBody>
          <a:bodyPr/>
          <a:lstStyle/>
          <a:p>
            <a:r>
              <a:rPr lang="en-US" sz="3600" spc="-147" dirty="0">
                <a:gradFill flip="none" rotWithShape="1">
                  <a:gsLst>
                    <a:gs pos="82000">
                      <a:schemeClr val="tx1"/>
                    </a:gs>
                    <a:gs pos="0">
                      <a:schemeClr val="tx1"/>
                    </a:gs>
                  </a:gsLst>
                  <a:lin ang="2700000" scaled="1"/>
                  <a:tileRect/>
                </a:gradFill>
                <a:latin typeface="Segoe UI Semibold"/>
              </a:rPr>
              <a:t>Types of Power Apps</a:t>
            </a:r>
          </a:p>
        </p:txBody>
      </p:sp>
      <p:sp>
        <p:nvSpPr>
          <p:cNvPr id="17" name="Title 1">
            <a:extLst>
              <a:ext uri="{FF2B5EF4-FFF2-40B4-BE49-F238E27FC236}">
                <a16:creationId xmlns:a16="http://schemas.microsoft.com/office/drawing/2014/main" id="{28BA8EA6-C5A5-45A9-9A28-3E00130C62BB}"/>
              </a:ext>
            </a:extLst>
          </p:cNvPr>
          <p:cNvSpPr txBox="1">
            <a:spLocks/>
          </p:cNvSpPr>
          <p:nvPr/>
        </p:nvSpPr>
        <p:spPr>
          <a:xfrm>
            <a:off x="4374453" y="4186587"/>
            <a:ext cx="3939001" cy="1924856"/>
          </a:xfrm>
          <a:prstGeom prst="rect">
            <a:avLst/>
          </a:prstGeom>
        </p:spPr>
        <p:txBody>
          <a:bodyPr vert="horz" wrap="square" lIns="198955" tIns="124347" rIns="198955" bIns="1243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243417" rtl="0" eaLnBrk="1" fontAlgn="auto" latinLnBrk="0" hangingPunct="1">
              <a:lnSpc>
                <a:spcPct val="90000"/>
              </a:lnSpc>
              <a:spcBef>
                <a:spcPct val="0"/>
              </a:spcBef>
              <a:spcAft>
                <a:spcPts val="0"/>
              </a:spcAft>
              <a:buClrTx/>
              <a:buSzTx/>
              <a:buFontTx/>
              <a:buNone/>
              <a:tabLst/>
              <a:defRPr/>
            </a:pPr>
            <a:r>
              <a:rPr kumimoji="0" lang="en-US" sz="2176" b="1" i="1" u="none" strike="noStrike" kern="1200" cap="none" spc="0" normalizeH="0" baseline="0" noProof="0" dirty="0">
                <a:ln w="3175">
                  <a:noFill/>
                </a:ln>
                <a:solidFill>
                  <a:srgbClr val="292929"/>
                </a:solidFill>
                <a:effectLst/>
                <a:uLnTx/>
                <a:uFillTx/>
                <a:latin typeface="Segoe UI" panose="020B0502040204020203" pitchFamily="34" charset="0"/>
                <a:ea typeface="+mn-ea"/>
                <a:cs typeface="Segoe UI" pitchFamily="34" charset="0"/>
              </a:rPr>
              <a:t>Model-driven apps</a:t>
            </a:r>
            <a:r>
              <a:rPr kumimoji="0" lang="en-US" sz="2176" b="0" i="0" u="none" strike="noStrike" kern="1200" cap="none" spc="0" normalizeH="0" baseline="0" noProof="0" dirty="0">
                <a:ln w="3175">
                  <a:noFill/>
                </a:ln>
                <a:solidFill>
                  <a:srgbClr val="292929"/>
                </a:solidFill>
                <a:effectLst/>
                <a:uLnTx/>
                <a:uFillTx/>
                <a:latin typeface="Segoe UI" panose="020B0502040204020203" pitchFamily="34" charset="0"/>
                <a:ea typeface="+mn-ea"/>
                <a:cs typeface="Segoe UI" pitchFamily="34" charset="0"/>
              </a:rPr>
              <a:t> leverage your data model, relationships, and business processes to automatically generate immersive, responsive applications</a:t>
            </a:r>
          </a:p>
        </p:txBody>
      </p:sp>
      <p:sp>
        <p:nvSpPr>
          <p:cNvPr id="18" name="Title 1">
            <a:extLst>
              <a:ext uri="{FF2B5EF4-FFF2-40B4-BE49-F238E27FC236}">
                <a16:creationId xmlns:a16="http://schemas.microsoft.com/office/drawing/2014/main" id="{00A9D90B-CF4E-4AC5-B6FB-A8BE8B3C0175}"/>
              </a:ext>
            </a:extLst>
          </p:cNvPr>
          <p:cNvSpPr txBox="1">
            <a:spLocks/>
          </p:cNvSpPr>
          <p:nvPr/>
        </p:nvSpPr>
        <p:spPr>
          <a:xfrm>
            <a:off x="489080" y="4280853"/>
            <a:ext cx="3467265" cy="1924856"/>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621731" rtl="0" eaLnBrk="1" fontAlgn="base" latinLnBrk="0" hangingPunct="1">
              <a:lnSpc>
                <a:spcPct val="90000"/>
              </a:lnSpc>
              <a:spcBef>
                <a:spcPct val="0"/>
              </a:spcBef>
              <a:spcAft>
                <a:spcPct val="0"/>
              </a:spcAft>
              <a:buClrTx/>
              <a:buSzTx/>
              <a:buFontTx/>
              <a:buNone/>
              <a:tabLst/>
              <a:defRPr/>
            </a:pPr>
            <a:r>
              <a:rPr kumimoji="0" lang="en-US" sz="2176" b="1" i="1"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Canvas apps </a:t>
            </a:r>
            <a:r>
              <a:rPr kumimoji="0" lang="en-US" sz="2176" b="0" i="0"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start with user experience, with pixel-perfect control to build highly customized task- and role-based apps that mash up data from 200+ sources </a:t>
            </a:r>
          </a:p>
        </p:txBody>
      </p:sp>
      <p:cxnSp>
        <p:nvCxnSpPr>
          <p:cNvPr id="25" name="Straight Connector 24">
            <a:extLst>
              <a:ext uri="{FF2B5EF4-FFF2-40B4-BE49-F238E27FC236}">
                <a16:creationId xmlns:a16="http://schemas.microsoft.com/office/drawing/2014/main" id="{EEF12BA7-E955-4C99-B5BA-4B4D8B35AA2D}"/>
              </a:ext>
            </a:extLst>
          </p:cNvPr>
          <p:cNvCxnSpPr>
            <a:cxnSpLocks/>
          </p:cNvCxnSpPr>
          <p:nvPr/>
        </p:nvCxnSpPr>
        <p:spPr>
          <a:xfrm>
            <a:off x="4051133" y="1203982"/>
            <a:ext cx="0" cy="4867807"/>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D8CE7109-503F-4B5F-8605-8FD852F2B006}"/>
              </a:ext>
            </a:extLst>
          </p:cNvPr>
          <p:cNvSpPr txBox="1">
            <a:spLocks/>
          </p:cNvSpPr>
          <p:nvPr/>
        </p:nvSpPr>
        <p:spPr>
          <a:xfrm>
            <a:off x="8712009" y="4280853"/>
            <a:ext cx="3315243" cy="1924856"/>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621731" rtl="0" eaLnBrk="1" fontAlgn="base" latinLnBrk="0" hangingPunct="1">
              <a:lnSpc>
                <a:spcPct val="90000"/>
              </a:lnSpc>
              <a:spcBef>
                <a:spcPct val="0"/>
              </a:spcBef>
              <a:spcAft>
                <a:spcPct val="0"/>
              </a:spcAft>
              <a:buClrTx/>
              <a:buSzTx/>
              <a:buFontTx/>
              <a:buNone/>
              <a:tabLst/>
              <a:defRPr/>
            </a:pPr>
            <a:r>
              <a:rPr kumimoji="0" lang="en-US" sz="2176" b="1" i="1"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Portal apps </a:t>
            </a:r>
            <a:r>
              <a:rPr kumimoji="0" lang="en-US" sz="2176" b="0" i="0"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are web-based apps that allow both internal and external stakeholders to view and update CDS data securely.</a:t>
            </a:r>
          </a:p>
        </p:txBody>
      </p:sp>
      <p:cxnSp>
        <p:nvCxnSpPr>
          <p:cNvPr id="27" name="Straight Connector 26">
            <a:extLst>
              <a:ext uri="{FF2B5EF4-FFF2-40B4-BE49-F238E27FC236}">
                <a16:creationId xmlns:a16="http://schemas.microsoft.com/office/drawing/2014/main" id="{C1C7AAFD-BF8D-4662-9A85-264C0E191B9D}"/>
              </a:ext>
            </a:extLst>
          </p:cNvPr>
          <p:cNvCxnSpPr>
            <a:cxnSpLocks/>
          </p:cNvCxnSpPr>
          <p:nvPr/>
        </p:nvCxnSpPr>
        <p:spPr>
          <a:xfrm>
            <a:off x="8496267" y="1243637"/>
            <a:ext cx="0" cy="4867807"/>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E3D09E-0344-4520-88D7-3DB55D81C800}"/>
              </a:ext>
            </a:extLst>
          </p:cNvPr>
          <p:cNvPicPr>
            <a:picLocks noChangeAspect="1"/>
          </p:cNvPicPr>
          <p:nvPr/>
        </p:nvPicPr>
        <p:blipFill>
          <a:blip r:embed="rId3"/>
          <a:stretch>
            <a:fillRect/>
          </a:stretch>
        </p:blipFill>
        <p:spPr>
          <a:xfrm>
            <a:off x="4259872" y="1319997"/>
            <a:ext cx="2837805" cy="1596267"/>
          </a:xfrm>
          <a:prstGeom prst="rect">
            <a:avLst/>
          </a:prstGeom>
          <a:ln>
            <a:solidFill>
              <a:schemeClr val="tx1"/>
            </a:solidFill>
          </a:ln>
        </p:spPr>
      </p:pic>
      <p:pic>
        <p:nvPicPr>
          <p:cNvPr id="5" name="Picture 4">
            <a:extLst>
              <a:ext uri="{FF2B5EF4-FFF2-40B4-BE49-F238E27FC236}">
                <a16:creationId xmlns:a16="http://schemas.microsoft.com/office/drawing/2014/main" id="{6E7A71FB-D671-46F2-9CE7-E625203FE5A0}"/>
              </a:ext>
            </a:extLst>
          </p:cNvPr>
          <p:cNvPicPr>
            <a:picLocks noChangeAspect="1"/>
          </p:cNvPicPr>
          <p:nvPr/>
        </p:nvPicPr>
        <p:blipFill>
          <a:blip r:embed="rId4"/>
          <a:stretch>
            <a:fillRect/>
          </a:stretch>
        </p:blipFill>
        <p:spPr>
          <a:xfrm>
            <a:off x="4884376" y="1832736"/>
            <a:ext cx="2837801" cy="1596264"/>
          </a:xfrm>
          <a:prstGeom prst="rect">
            <a:avLst/>
          </a:prstGeom>
          <a:ln>
            <a:solidFill>
              <a:schemeClr val="tx1"/>
            </a:solidFill>
          </a:ln>
        </p:spPr>
      </p:pic>
      <p:pic>
        <p:nvPicPr>
          <p:cNvPr id="6" name="Picture 5">
            <a:extLst>
              <a:ext uri="{FF2B5EF4-FFF2-40B4-BE49-F238E27FC236}">
                <a16:creationId xmlns:a16="http://schemas.microsoft.com/office/drawing/2014/main" id="{83C0FC12-0F52-4F11-9FEF-43389B4316F2}"/>
              </a:ext>
            </a:extLst>
          </p:cNvPr>
          <p:cNvPicPr>
            <a:picLocks noChangeAspect="1"/>
          </p:cNvPicPr>
          <p:nvPr/>
        </p:nvPicPr>
        <p:blipFill>
          <a:blip r:embed="rId5"/>
          <a:stretch>
            <a:fillRect/>
          </a:stretch>
        </p:blipFill>
        <p:spPr>
          <a:xfrm>
            <a:off x="5411429" y="2345474"/>
            <a:ext cx="2837800" cy="1596263"/>
          </a:xfrm>
          <a:prstGeom prst="rect">
            <a:avLst/>
          </a:prstGeom>
          <a:ln>
            <a:solidFill>
              <a:schemeClr val="tx1"/>
            </a:solidFill>
          </a:ln>
        </p:spPr>
      </p:pic>
      <p:pic>
        <p:nvPicPr>
          <p:cNvPr id="7" name="Picture 6">
            <a:extLst>
              <a:ext uri="{FF2B5EF4-FFF2-40B4-BE49-F238E27FC236}">
                <a16:creationId xmlns:a16="http://schemas.microsoft.com/office/drawing/2014/main" id="{441A0145-8889-4262-9C6D-A7079D1B3032}"/>
              </a:ext>
            </a:extLst>
          </p:cNvPr>
          <p:cNvPicPr>
            <a:picLocks noChangeAspect="1"/>
          </p:cNvPicPr>
          <p:nvPr/>
        </p:nvPicPr>
        <p:blipFill>
          <a:blip r:embed="rId6"/>
          <a:stretch>
            <a:fillRect/>
          </a:stretch>
        </p:blipFill>
        <p:spPr>
          <a:xfrm>
            <a:off x="501833" y="1537087"/>
            <a:ext cx="3331840" cy="1874160"/>
          </a:xfrm>
          <a:prstGeom prst="rect">
            <a:avLst/>
          </a:prstGeom>
        </p:spPr>
      </p:pic>
      <p:pic>
        <p:nvPicPr>
          <p:cNvPr id="8" name="Picture 7">
            <a:extLst>
              <a:ext uri="{FF2B5EF4-FFF2-40B4-BE49-F238E27FC236}">
                <a16:creationId xmlns:a16="http://schemas.microsoft.com/office/drawing/2014/main" id="{6CA51194-BBBE-43E7-8064-13DDA1A364FB}"/>
              </a:ext>
            </a:extLst>
          </p:cNvPr>
          <p:cNvPicPr>
            <a:picLocks noChangeAspect="1"/>
          </p:cNvPicPr>
          <p:nvPr/>
        </p:nvPicPr>
        <p:blipFill>
          <a:blip r:embed="rId7"/>
          <a:stretch>
            <a:fillRect/>
          </a:stretch>
        </p:blipFill>
        <p:spPr>
          <a:xfrm>
            <a:off x="8724390" y="1330463"/>
            <a:ext cx="3096753" cy="2287408"/>
          </a:xfrm>
          <a:prstGeom prst="rect">
            <a:avLst/>
          </a:prstGeom>
        </p:spPr>
      </p:pic>
    </p:spTree>
    <p:extLst>
      <p:ext uri="{BB962C8B-B14F-4D97-AF65-F5344CB8AC3E}">
        <p14:creationId xmlns:p14="http://schemas.microsoft.com/office/powerpoint/2010/main" val="194995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6739" y="217170"/>
            <a:ext cx="11018520" cy="1169551"/>
          </a:xfrm>
        </p:spPr>
        <p:txBody>
          <a:bodyPr/>
          <a:lstStyle/>
          <a:p>
            <a:pPr defTabSz="914367">
              <a:defRPr/>
            </a:pPr>
            <a:r>
              <a:rPr lang="en-US" sz="3600" spc="-147" dirty="0">
                <a:latin typeface="Segoe UI Semibold"/>
              </a:rPr>
              <a:t>Power Automate </a:t>
            </a:r>
            <a:br>
              <a:rPr lang="en-US" sz="3600" spc="-147" dirty="0">
                <a:latin typeface="Segoe UI Semibold"/>
              </a:rPr>
            </a:br>
            <a:r>
              <a:rPr lang="en-US" sz="2000" spc="-147">
                <a:latin typeface="Segoe UI Semibold"/>
              </a:rPr>
              <a:t>Yesim</a:t>
            </a:r>
            <a:r>
              <a:rPr lang="en-US" sz="2000" spc="-147" dirty="0">
                <a:latin typeface="Segoe UI Semibold"/>
              </a:rPr>
              <a:t> business processes across Power Platform </a:t>
            </a:r>
            <a:br>
              <a:rPr lang="en-US" sz="2000" spc="-147" dirty="0">
                <a:latin typeface="Segoe UI Semibold"/>
              </a:rPr>
            </a:br>
            <a:endParaRPr lang="en-US" sz="2000" spc="-147" dirty="0">
              <a:latin typeface="Segoe UI Semibold"/>
            </a:endParaRPr>
          </a:p>
        </p:txBody>
      </p:sp>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10"/>
          </p:nvPr>
        </p:nvSpPr>
        <p:spPr>
          <a:xfrm>
            <a:off x="586739" y="1794802"/>
            <a:ext cx="5002531" cy="3985706"/>
          </a:xfrm>
        </p:spPr>
        <p:txBody>
          <a:bodyPr/>
          <a:lstStyle/>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Expand and improve business processes with integrated RPA workflows.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Send automatic reminders for past due tasks.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Move business data between systems on a schedule.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Create a flow once and enable makers to use it across the Power Platform.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Extend the automation capabilities in Power Automate to on-premises processes and tasks with Power Automate Desktop.  </a:t>
            </a:r>
          </a:p>
          <a:p>
            <a:endParaRPr lang="en-US" dirty="0"/>
          </a:p>
        </p:txBody>
      </p:sp>
      <p:sp>
        <p:nvSpPr>
          <p:cNvPr id="9" name="Picture Placeholder 8">
            <a:extLst>
              <a:ext uri="{FF2B5EF4-FFF2-40B4-BE49-F238E27FC236}">
                <a16:creationId xmlns:a16="http://schemas.microsoft.com/office/drawing/2014/main" id="{FD9C73DA-B8A7-4254-BE45-A5FF04678B7C}"/>
              </a:ext>
            </a:extLst>
          </p:cNvPr>
          <p:cNvSpPr>
            <a:spLocks noGrp="1"/>
          </p:cNvSpPr>
          <p:nvPr>
            <p:ph type="pic" sz="quarter" idx="11"/>
          </p:nvPr>
        </p:nvSpPr>
        <p:spPr/>
      </p:sp>
      <p:pic>
        <p:nvPicPr>
          <p:cNvPr id="2" name="Picture 1" descr="A screenshot of a computer&#10;&#10;Description automatically generated">
            <a:extLst>
              <a:ext uri="{FF2B5EF4-FFF2-40B4-BE49-F238E27FC236}">
                <a16:creationId xmlns:a16="http://schemas.microsoft.com/office/drawing/2014/main" id="{BB8B97F4-D86C-4C64-939F-B2FF91A7D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287" y="1546182"/>
            <a:ext cx="7509236" cy="4234326"/>
          </a:xfrm>
          <a:prstGeom prst="rect">
            <a:avLst/>
          </a:prstGeom>
        </p:spPr>
      </p:pic>
    </p:spTree>
    <p:extLst>
      <p:ext uri="{BB962C8B-B14F-4D97-AF65-F5344CB8AC3E}">
        <p14:creationId xmlns:p14="http://schemas.microsoft.com/office/powerpoint/2010/main" val="21126714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02FFC366-3789-42A3-B909-4B7B31C16678}"/>
              </a:ext>
            </a:extLst>
          </p:cNvPr>
          <p:cNvGrpSpPr/>
          <p:nvPr/>
        </p:nvGrpSpPr>
        <p:grpSpPr>
          <a:xfrm>
            <a:off x="5403874" y="1388422"/>
            <a:ext cx="4436811" cy="4081155"/>
            <a:chOff x="6927874" y="1651819"/>
            <a:chExt cx="4436811" cy="4081155"/>
          </a:xfrm>
        </p:grpSpPr>
        <p:pic>
          <p:nvPicPr>
            <p:cNvPr id="15" name="Picture 14">
              <a:extLst>
                <a:ext uri="{FF2B5EF4-FFF2-40B4-BE49-F238E27FC236}">
                  <a16:creationId xmlns:a16="http://schemas.microsoft.com/office/drawing/2014/main" id="{5C23F568-23D8-4564-85FB-D7562B1DA04D}"/>
                </a:ext>
              </a:extLst>
            </p:cNvPr>
            <p:cNvPicPr>
              <a:picLocks noChangeAspect="1"/>
            </p:cNvPicPr>
            <p:nvPr/>
          </p:nvPicPr>
          <p:blipFill>
            <a:blip r:embed="rId3"/>
            <a:stretch>
              <a:fillRect/>
            </a:stretch>
          </p:blipFill>
          <p:spPr>
            <a:xfrm>
              <a:off x="6927874" y="1651819"/>
              <a:ext cx="4436811" cy="4081155"/>
            </a:xfrm>
            <a:prstGeom prst="rect">
              <a:avLst/>
            </a:prstGeom>
          </p:spPr>
        </p:pic>
        <p:sp>
          <p:nvSpPr>
            <p:cNvPr id="17" name="Rectangle 16">
              <a:extLst>
                <a:ext uri="{FF2B5EF4-FFF2-40B4-BE49-F238E27FC236}">
                  <a16:creationId xmlns:a16="http://schemas.microsoft.com/office/drawing/2014/main" id="{82522AEF-5DC6-449B-BC7B-60939297412B}"/>
                </a:ext>
              </a:extLst>
            </p:cNvPr>
            <p:cNvSpPr/>
            <p:nvPr/>
          </p:nvSpPr>
          <p:spPr bwMode="auto">
            <a:xfrm>
              <a:off x="7462684" y="3814916"/>
              <a:ext cx="2920181" cy="3244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MY"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89242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967558D-59A6-4854-8F73-B50FBDE6C1E9}"/>
              </a:ext>
            </a:extLst>
          </p:cNvPr>
          <p:cNvSpPr>
            <a:spLocks noGrp="1"/>
          </p:cNvSpPr>
          <p:nvPr>
            <p:ph type="title"/>
          </p:nvPr>
        </p:nvSpPr>
        <p:spPr>
          <a:xfrm>
            <a:off x="991961" y="215073"/>
            <a:ext cx="3390900" cy="788455"/>
          </a:xfrm>
        </p:spPr>
        <p:txBody>
          <a:bodyPr/>
          <a:lstStyle/>
          <a:p>
            <a:r>
              <a:rPr lang="en-IN" dirty="0"/>
              <a:t>Business scenario</a:t>
            </a:r>
          </a:p>
        </p:txBody>
      </p:sp>
      <p:pic>
        <p:nvPicPr>
          <p:cNvPr id="20" name="Picture 19" descr="Icon of a circle made of two curved arrows">
            <a:extLst>
              <a:ext uri="{FF2B5EF4-FFF2-40B4-BE49-F238E27FC236}">
                <a16:creationId xmlns:a16="http://schemas.microsoft.com/office/drawing/2014/main" id="{5DEF39F4-A2B1-48BD-846A-490B98202DB0}"/>
              </a:ext>
            </a:extLst>
          </p:cNvPr>
          <p:cNvPicPr>
            <a:picLocks noChangeAspect="1"/>
          </p:cNvPicPr>
          <p:nvPr/>
        </p:nvPicPr>
        <p:blipFill>
          <a:blip r:embed="rId3"/>
          <a:stretch>
            <a:fillRect/>
          </a:stretch>
        </p:blipFill>
        <p:spPr>
          <a:xfrm>
            <a:off x="994234" y="1374963"/>
            <a:ext cx="288466" cy="296748"/>
          </a:xfrm>
          <a:prstGeom prst="rect">
            <a:avLst/>
          </a:prstGeom>
        </p:spPr>
      </p:pic>
      <p:sp>
        <p:nvSpPr>
          <p:cNvPr id="33" name="Text Placeholder 3">
            <a:extLst>
              <a:ext uri="{FF2B5EF4-FFF2-40B4-BE49-F238E27FC236}">
                <a16:creationId xmlns:a16="http://schemas.microsoft.com/office/drawing/2014/main" id="{2C41F1E9-3D8B-4CE7-807F-FCA2DCD9B62D}"/>
              </a:ext>
            </a:extLst>
          </p:cNvPr>
          <p:cNvSpPr txBox="1">
            <a:spLocks/>
          </p:cNvSpPr>
          <p:nvPr/>
        </p:nvSpPr>
        <p:spPr>
          <a:xfrm>
            <a:off x="1633116" y="1246338"/>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Imagine an organization where every three years employees go through a hardware refresh cycle</a:t>
            </a:r>
          </a:p>
        </p:txBody>
      </p:sp>
      <p:grpSp>
        <p:nvGrpSpPr>
          <p:cNvPr id="2" name="Group 1">
            <a:extLst>
              <a:ext uri="{FF2B5EF4-FFF2-40B4-BE49-F238E27FC236}">
                <a16:creationId xmlns:a16="http://schemas.microsoft.com/office/drawing/2014/main" id="{7648DDDC-CADF-4C95-8A0E-4FD2504C37CA}"/>
              </a:ext>
              <a:ext uri="{C183D7F6-B498-43B3-948B-1728B52AA6E4}">
                <adec:decorative xmlns:adec="http://schemas.microsoft.com/office/drawing/2017/decorative" val="1"/>
              </a:ext>
            </a:extLst>
          </p:cNvPr>
          <p:cNvGrpSpPr/>
          <p:nvPr/>
        </p:nvGrpSpPr>
        <p:grpSpPr>
          <a:xfrm>
            <a:off x="1423394" y="1923443"/>
            <a:ext cx="8716637" cy="1734"/>
            <a:chOff x="1423394" y="1923443"/>
            <a:chExt cx="8716637" cy="1734"/>
          </a:xfrm>
        </p:grpSpPr>
        <p:cxnSp>
          <p:nvCxnSpPr>
            <p:cNvPr id="55" name="Straight Connector 54">
              <a:extLst>
                <a:ext uri="{FF2B5EF4-FFF2-40B4-BE49-F238E27FC236}">
                  <a16:creationId xmlns:a16="http://schemas.microsoft.com/office/drawing/2014/main" id="{EA369266-7D43-4A09-850D-0727F7126DCB}"/>
                </a:ext>
              </a:extLst>
            </p:cNvPr>
            <p:cNvCxnSpPr>
              <a:cxnSpLocks/>
            </p:cNvCxnSpPr>
            <p:nvPr/>
          </p:nvCxnSpPr>
          <p:spPr>
            <a:xfrm flipV="1">
              <a:off x="1905994" y="1925176"/>
              <a:ext cx="8234037" cy="1"/>
            </a:xfrm>
            <a:prstGeom prst="line">
              <a:avLst/>
            </a:prstGeom>
            <a:ln w="6350" cap="rnd">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50B379-13C7-44F4-8960-0EA11AAB9EDC}"/>
                </a:ext>
              </a:extLst>
            </p:cNvPr>
            <p:cNvCxnSpPr>
              <a:cxnSpLocks/>
            </p:cNvCxnSpPr>
            <p:nvPr/>
          </p:nvCxnSpPr>
          <p:spPr>
            <a:xfrm flipV="1">
              <a:off x="1423394" y="1923443"/>
              <a:ext cx="518135" cy="1733"/>
            </a:xfrm>
            <a:prstGeom prst="line">
              <a:avLst/>
            </a:prstGeom>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Picture 8" descr="icon of a document with a tick mark in it">
            <a:extLst>
              <a:ext uri="{FF2B5EF4-FFF2-40B4-BE49-F238E27FC236}">
                <a16:creationId xmlns:a16="http://schemas.microsoft.com/office/drawing/2014/main" id="{A7714EA2-12BF-4A4B-8A79-5D4A2221236C}"/>
              </a:ext>
            </a:extLst>
          </p:cNvPr>
          <p:cNvPicPr>
            <a:picLocks noChangeAspect="1"/>
          </p:cNvPicPr>
          <p:nvPr/>
        </p:nvPicPr>
        <p:blipFill>
          <a:blip r:embed="rId4"/>
          <a:stretch>
            <a:fillRect/>
          </a:stretch>
        </p:blipFill>
        <p:spPr>
          <a:xfrm>
            <a:off x="1737471" y="2134019"/>
            <a:ext cx="329184" cy="382524"/>
          </a:xfrm>
          <a:prstGeom prst="rect">
            <a:avLst/>
          </a:prstGeom>
        </p:spPr>
      </p:pic>
      <p:sp>
        <p:nvSpPr>
          <p:cNvPr id="34" name="Text Placeholder 3">
            <a:extLst>
              <a:ext uri="{FF2B5EF4-FFF2-40B4-BE49-F238E27FC236}">
                <a16:creationId xmlns:a16="http://schemas.microsoft.com/office/drawing/2014/main" id="{A5596274-73D7-4740-8830-8BC10246C32F}"/>
              </a:ext>
            </a:extLst>
          </p:cNvPr>
          <p:cNvSpPr txBox="1">
            <a:spLocks/>
          </p:cNvSpPr>
          <p:nvPr/>
        </p:nvSpPr>
        <p:spPr>
          <a:xfrm>
            <a:off x="2413450" y="2048282"/>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rPr>
              <a:t>We will streamline the device order, procurement and approval process </a:t>
            </a:r>
            <a:r>
              <a:rPr lang="en-US" sz="1800" dirty="0">
                <a:solidFill>
                  <a:schemeClr val="tx1"/>
                </a:solidFill>
                <a:latin typeface="+mn-lt"/>
              </a:rPr>
              <a:t>and view aggregate reports</a:t>
            </a:r>
          </a:p>
        </p:txBody>
      </p:sp>
      <p:grpSp>
        <p:nvGrpSpPr>
          <p:cNvPr id="3" name="Group 2">
            <a:extLst>
              <a:ext uri="{FF2B5EF4-FFF2-40B4-BE49-F238E27FC236}">
                <a16:creationId xmlns:a16="http://schemas.microsoft.com/office/drawing/2014/main" id="{DC7BC2F9-E67D-459B-90F1-7DDCE1EC8255}"/>
              </a:ext>
              <a:ext uri="{C183D7F6-B498-43B3-948B-1728B52AA6E4}">
                <adec:decorative xmlns:adec="http://schemas.microsoft.com/office/drawing/2017/decorative" val="1"/>
              </a:ext>
            </a:extLst>
          </p:cNvPr>
          <p:cNvGrpSpPr/>
          <p:nvPr/>
        </p:nvGrpSpPr>
        <p:grpSpPr>
          <a:xfrm>
            <a:off x="2223494" y="2725386"/>
            <a:ext cx="9559926" cy="1734"/>
            <a:chOff x="2223494" y="2725386"/>
            <a:chExt cx="9559926" cy="1734"/>
          </a:xfrm>
        </p:grpSpPr>
        <p:cxnSp>
          <p:nvCxnSpPr>
            <p:cNvPr id="56" name="Straight Connector 55">
              <a:extLst>
                <a:ext uri="{FF2B5EF4-FFF2-40B4-BE49-F238E27FC236}">
                  <a16:creationId xmlns:a16="http://schemas.microsoft.com/office/drawing/2014/main" id="{577F1AD7-EEF2-456A-AE34-5709AB3AA568}"/>
                </a:ext>
              </a:extLst>
            </p:cNvPr>
            <p:cNvCxnSpPr>
              <a:cxnSpLocks/>
            </p:cNvCxnSpPr>
            <p:nvPr/>
          </p:nvCxnSpPr>
          <p:spPr>
            <a:xfrm flipV="1">
              <a:off x="2706094" y="2727119"/>
              <a:ext cx="9077326" cy="1"/>
            </a:xfrm>
            <a:prstGeom prst="line">
              <a:avLst/>
            </a:prstGeom>
            <a:ln w="6350" cap="rnd">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D3000C-E9EB-4095-A3B6-4AD8567CA10E}"/>
                </a:ext>
              </a:extLst>
            </p:cNvPr>
            <p:cNvCxnSpPr>
              <a:cxnSpLocks/>
            </p:cNvCxnSpPr>
            <p:nvPr/>
          </p:nvCxnSpPr>
          <p:spPr>
            <a:xfrm flipV="1">
              <a:off x="2223494" y="2725386"/>
              <a:ext cx="518135" cy="1733"/>
            </a:xfrm>
            <a:prstGeom prst="line">
              <a:avLst/>
            </a:prstGeom>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6" name="Picture 25" descr="Icon of a cellphone in front of a tablet">
            <a:extLst>
              <a:ext uri="{FF2B5EF4-FFF2-40B4-BE49-F238E27FC236}">
                <a16:creationId xmlns:a16="http://schemas.microsoft.com/office/drawing/2014/main" id="{77F87E8F-7E54-449E-9E6E-CD8AF29AA9C3}"/>
              </a:ext>
            </a:extLst>
          </p:cNvPr>
          <p:cNvPicPr>
            <a:picLocks noChangeAspect="1"/>
          </p:cNvPicPr>
          <p:nvPr/>
        </p:nvPicPr>
        <p:blipFill>
          <a:blip r:embed="rId5"/>
          <a:stretch>
            <a:fillRect/>
          </a:stretch>
        </p:blipFill>
        <p:spPr>
          <a:xfrm>
            <a:off x="2420240" y="2967992"/>
            <a:ext cx="440436" cy="327660"/>
          </a:xfrm>
          <a:prstGeom prst="rect">
            <a:avLst/>
          </a:prstGeom>
        </p:spPr>
      </p:pic>
      <p:sp>
        <p:nvSpPr>
          <p:cNvPr id="35" name="Text Placeholder 3">
            <a:extLst>
              <a:ext uri="{FF2B5EF4-FFF2-40B4-BE49-F238E27FC236}">
                <a16:creationId xmlns:a16="http://schemas.microsoft.com/office/drawing/2014/main" id="{9C4CAFFF-8F30-45C0-A674-D4DEA357A42B}"/>
              </a:ext>
            </a:extLst>
          </p:cNvPr>
          <p:cNvSpPr txBox="1">
            <a:spLocks/>
          </p:cNvSpPr>
          <p:nvPr/>
        </p:nvSpPr>
        <p:spPr>
          <a:xfrm>
            <a:off x="3213100" y="2850225"/>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rPr>
              <a:t>The employee-facing device ordering app needs to run in a web browser and on mobile devices</a:t>
            </a:r>
            <a:endParaRPr kumimoji="0" lang="en-US" sz="1800" b="0" i="0" u="none" strike="noStrike" kern="1200" cap="none" spc="0" normalizeH="0" baseline="0" noProof="0" dirty="0">
              <a:ln>
                <a:noFill/>
              </a:ln>
              <a:solidFill>
                <a:schemeClr val="tx1"/>
              </a:solidFill>
              <a:effectLst/>
              <a:uLnTx/>
              <a:uFillTx/>
              <a:latin typeface="+mn-lt"/>
              <a:ea typeface="+mn-ea"/>
              <a:cs typeface="Segoe UI Light"/>
            </a:endParaRPr>
          </a:p>
        </p:txBody>
      </p:sp>
      <p:grpSp>
        <p:nvGrpSpPr>
          <p:cNvPr id="13" name="Group 12" descr="A screenshot of a device order webpage">
            <a:extLst>
              <a:ext uri="{FF2B5EF4-FFF2-40B4-BE49-F238E27FC236}">
                <a16:creationId xmlns:a16="http://schemas.microsoft.com/office/drawing/2014/main" id="{97FEC76D-B76D-4C4C-B28D-4B1C331593FC}"/>
              </a:ext>
              <a:ext uri="{C183D7F6-B498-43B3-948B-1728B52AA6E4}">
                <adec:decorative xmlns:adec="http://schemas.microsoft.com/office/drawing/2017/decorative" val="0"/>
              </a:ext>
            </a:extLst>
          </p:cNvPr>
          <p:cNvGrpSpPr/>
          <p:nvPr/>
        </p:nvGrpSpPr>
        <p:grpSpPr>
          <a:xfrm>
            <a:off x="391077" y="3670300"/>
            <a:ext cx="3681651" cy="2255270"/>
            <a:chOff x="391077" y="3670300"/>
            <a:chExt cx="3681651" cy="2255270"/>
          </a:xfrm>
        </p:grpSpPr>
        <p:sp>
          <p:nvSpPr>
            <p:cNvPr id="7" name="Rectangle 6">
              <a:extLst>
                <a:ext uri="{FF2B5EF4-FFF2-40B4-BE49-F238E27FC236}">
                  <a16:creationId xmlns:a16="http://schemas.microsoft.com/office/drawing/2014/main" id="{486599F1-CC5C-4C7E-821B-47E3E741A182}"/>
                </a:ext>
                <a:ext uri="{C183D7F6-B498-43B3-948B-1728B52AA6E4}">
                  <adec:decorative xmlns:adec="http://schemas.microsoft.com/office/drawing/2017/decorative" val="1"/>
                </a:ext>
              </a:extLst>
            </p:cNvPr>
            <p:cNvSpPr/>
            <p:nvPr/>
          </p:nvSpPr>
          <p:spPr bwMode="auto">
            <a:xfrm>
              <a:off x="483747" y="3752096"/>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screenshot of a device order webpage">
              <a:extLst>
                <a:ext uri="{FF2B5EF4-FFF2-40B4-BE49-F238E27FC236}">
                  <a16:creationId xmlns:a16="http://schemas.microsoft.com/office/drawing/2014/main" id="{63C744FF-1620-43F2-8A27-C05CEA3940F8}"/>
                </a:ext>
              </a:extLst>
            </p:cNvPr>
            <p:cNvPicPr>
              <a:picLocks noChangeAspect="1"/>
            </p:cNvPicPr>
            <p:nvPr/>
          </p:nvPicPr>
          <p:blipFill>
            <a:blip r:embed="rId6"/>
            <a:stretch>
              <a:fillRect/>
            </a:stretch>
          </p:blipFill>
          <p:spPr>
            <a:xfrm>
              <a:off x="519112" y="3780672"/>
              <a:ext cx="3429002" cy="1922861"/>
            </a:xfrm>
            <a:prstGeom prst="rect">
              <a:avLst/>
            </a:prstGeom>
          </p:spPr>
        </p:pic>
        <p:sp>
          <p:nvSpPr>
            <p:cNvPr id="16" name="Freeform: Shape 15">
              <a:extLst>
                <a:ext uri="{FF2B5EF4-FFF2-40B4-BE49-F238E27FC236}">
                  <a16:creationId xmlns:a16="http://schemas.microsoft.com/office/drawing/2014/main" id="{098A110E-2277-471F-82D2-60CBE773C00C}"/>
                </a:ext>
                <a:ext uri="{C183D7F6-B498-43B3-948B-1728B52AA6E4}">
                  <adec:decorative xmlns:adec="http://schemas.microsoft.com/office/drawing/2017/decorative" val="1"/>
                </a:ext>
              </a:extLst>
            </p:cNvPr>
            <p:cNvSpPr/>
            <p:nvPr/>
          </p:nvSpPr>
          <p:spPr>
            <a:xfrm flipH="1">
              <a:off x="391077"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 name="Group 5" descr="A screenshot of a device ordering app webpage">
            <a:extLst>
              <a:ext uri="{FF2B5EF4-FFF2-40B4-BE49-F238E27FC236}">
                <a16:creationId xmlns:a16="http://schemas.microsoft.com/office/drawing/2014/main" id="{8F73C2C7-9D24-4719-9477-A322AB183465}"/>
              </a:ext>
              <a:ext uri="{C183D7F6-B498-43B3-948B-1728B52AA6E4}">
                <adec:decorative xmlns:adec="http://schemas.microsoft.com/office/drawing/2017/decorative" val="0"/>
              </a:ext>
            </a:extLst>
          </p:cNvPr>
          <p:cNvGrpSpPr/>
          <p:nvPr/>
        </p:nvGrpSpPr>
        <p:grpSpPr>
          <a:xfrm>
            <a:off x="4255174" y="3670300"/>
            <a:ext cx="3681651" cy="2255270"/>
            <a:chOff x="4255174" y="3670300"/>
            <a:chExt cx="3681651" cy="2255270"/>
          </a:xfrm>
        </p:grpSpPr>
        <p:sp>
          <p:nvSpPr>
            <p:cNvPr id="24" name="Rectangle 23">
              <a:extLst>
                <a:ext uri="{FF2B5EF4-FFF2-40B4-BE49-F238E27FC236}">
                  <a16:creationId xmlns:a16="http://schemas.microsoft.com/office/drawing/2014/main" id="{34E15A3F-32A2-4D02-8E77-C5A539E5C922}"/>
                </a:ext>
                <a:ext uri="{C183D7F6-B498-43B3-948B-1728B52AA6E4}">
                  <adec:decorative xmlns:adec="http://schemas.microsoft.com/office/drawing/2017/decorative" val="1"/>
                </a:ext>
              </a:extLst>
            </p:cNvPr>
            <p:cNvSpPr/>
            <p:nvPr/>
          </p:nvSpPr>
          <p:spPr bwMode="auto">
            <a:xfrm>
              <a:off x="4347844" y="3752096"/>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screenshot of a device ordering app webpage">
              <a:extLst>
                <a:ext uri="{FF2B5EF4-FFF2-40B4-BE49-F238E27FC236}">
                  <a16:creationId xmlns:a16="http://schemas.microsoft.com/office/drawing/2014/main" id="{6195BE91-3EF9-40AD-B3A0-6441E80B34CF}"/>
                </a:ext>
              </a:extLst>
            </p:cNvPr>
            <p:cNvPicPr>
              <a:picLocks noChangeAspect="1"/>
            </p:cNvPicPr>
            <p:nvPr/>
          </p:nvPicPr>
          <p:blipFill>
            <a:blip r:embed="rId7"/>
            <a:stretch>
              <a:fillRect/>
            </a:stretch>
          </p:blipFill>
          <p:spPr>
            <a:xfrm>
              <a:off x="4359190" y="3765785"/>
              <a:ext cx="3499407" cy="1956986"/>
            </a:xfrm>
            <a:prstGeom prst="rect">
              <a:avLst/>
            </a:prstGeom>
          </p:spPr>
        </p:pic>
        <p:sp>
          <p:nvSpPr>
            <p:cNvPr id="18" name="Freeform: Shape 17">
              <a:extLst>
                <a:ext uri="{FF2B5EF4-FFF2-40B4-BE49-F238E27FC236}">
                  <a16:creationId xmlns:a16="http://schemas.microsoft.com/office/drawing/2014/main" id="{4A9585F3-B613-4724-929F-51152CEE41B0}"/>
                </a:ext>
                <a:ext uri="{C183D7F6-B498-43B3-948B-1728B52AA6E4}">
                  <adec:decorative xmlns:adec="http://schemas.microsoft.com/office/drawing/2017/decorative" val="1"/>
                </a:ext>
              </a:extLst>
            </p:cNvPr>
            <p:cNvSpPr/>
            <p:nvPr/>
          </p:nvSpPr>
          <p:spPr>
            <a:xfrm flipH="1">
              <a:off x="4255174"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 name="Group 9" descr="A screenshot of a device approval request webpage">
            <a:extLst>
              <a:ext uri="{FF2B5EF4-FFF2-40B4-BE49-F238E27FC236}">
                <a16:creationId xmlns:a16="http://schemas.microsoft.com/office/drawing/2014/main" id="{A42EFEE6-4772-437F-8328-58AF31B66941}"/>
              </a:ext>
            </a:extLst>
          </p:cNvPr>
          <p:cNvGrpSpPr/>
          <p:nvPr/>
        </p:nvGrpSpPr>
        <p:grpSpPr>
          <a:xfrm>
            <a:off x="8119270" y="3670300"/>
            <a:ext cx="3681651" cy="2255270"/>
            <a:chOff x="8119270" y="3670300"/>
            <a:chExt cx="3681651" cy="2255270"/>
          </a:xfrm>
        </p:grpSpPr>
        <p:sp>
          <p:nvSpPr>
            <p:cNvPr id="27" name="Rectangle 26">
              <a:extLst>
                <a:ext uri="{FF2B5EF4-FFF2-40B4-BE49-F238E27FC236}">
                  <a16:creationId xmlns:a16="http://schemas.microsoft.com/office/drawing/2014/main" id="{17298228-43D7-48DD-A3EF-4DF8031C6BB2}"/>
                </a:ext>
                <a:ext uri="{C183D7F6-B498-43B3-948B-1728B52AA6E4}">
                  <adec:decorative xmlns:adec="http://schemas.microsoft.com/office/drawing/2017/decorative" val="1"/>
                </a:ext>
              </a:extLst>
            </p:cNvPr>
            <p:cNvSpPr/>
            <p:nvPr/>
          </p:nvSpPr>
          <p:spPr bwMode="auto">
            <a:xfrm>
              <a:off x="8211940" y="3752096"/>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A screenshot of a device approval request webpage">
              <a:extLst>
                <a:ext uri="{FF2B5EF4-FFF2-40B4-BE49-F238E27FC236}">
                  <a16:creationId xmlns:a16="http://schemas.microsoft.com/office/drawing/2014/main" id="{E7CB77EA-4B86-4251-8DD0-225E4CD00709}"/>
                </a:ext>
              </a:extLst>
            </p:cNvPr>
            <p:cNvPicPr>
              <a:picLocks noChangeAspect="1"/>
            </p:cNvPicPr>
            <p:nvPr/>
          </p:nvPicPr>
          <p:blipFill rotWithShape="1">
            <a:blip r:embed="rId8"/>
            <a:srcRect r="1774"/>
            <a:stretch/>
          </p:blipFill>
          <p:spPr>
            <a:xfrm>
              <a:off x="8211939" y="3752096"/>
              <a:ext cx="3491391" cy="1965671"/>
            </a:xfrm>
            <a:prstGeom prst="rect">
              <a:avLst/>
            </a:prstGeom>
            <a:ln>
              <a:noFill/>
            </a:ln>
            <a:effectLst/>
          </p:spPr>
        </p:pic>
        <p:sp>
          <p:nvSpPr>
            <p:cNvPr id="19" name="Freeform: Shape 18">
              <a:extLst>
                <a:ext uri="{FF2B5EF4-FFF2-40B4-BE49-F238E27FC236}">
                  <a16:creationId xmlns:a16="http://schemas.microsoft.com/office/drawing/2014/main" id="{FB5AECF5-EA9D-45A8-9939-BD1FA58D03F8}"/>
                </a:ext>
                <a:ext uri="{C183D7F6-B498-43B3-948B-1728B52AA6E4}">
                  <adec:decorative xmlns:adec="http://schemas.microsoft.com/office/drawing/2017/decorative" val="1"/>
                </a:ext>
              </a:extLst>
            </p:cNvPr>
            <p:cNvSpPr/>
            <p:nvPr/>
          </p:nvSpPr>
          <p:spPr>
            <a:xfrm flipH="1">
              <a:off x="8119270"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304208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1" y="464457"/>
            <a:ext cx="2772230" cy="493486"/>
          </a:xfrm>
        </p:spPr>
        <p:txBody>
          <a:bodyPr/>
          <a:lstStyle/>
          <a:p>
            <a:r>
              <a:rPr lang="en-IN"/>
              <a:t>Lab objectives</a:t>
            </a:r>
          </a:p>
        </p:txBody>
      </p:sp>
      <p:sp>
        <p:nvSpPr>
          <p:cNvPr id="18" name="Rectangle 17">
            <a:extLst>
              <a:ext uri="{FF2B5EF4-FFF2-40B4-BE49-F238E27FC236}">
                <a16:creationId xmlns:a16="http://schemas.microsoft.com/office/drawing/2014/main" id="{4C74EF16-48C2-4D60-A088-7A6B0FC05FD9}"/>
              </a:ext>
            </a:extLst>
          </p:cNvPr>
          <p:cNvSpPr/>
          <p:nvPr/>
        </p:nvSpPr>
        <p:spPr>
          <a:xfrm>
            <a:off x="672807" y="2124211"/>
            <a:ext cx="5733142" cy="733230"/>
          </a:xfrm>
          <a:prstGeom prst="rect">
            <a:avLst/>
          </a:prstGeom>
        </p:spPr>
        <p:txBody>
          <a:bodyPr wrap="square" lIns="0" tIns="0" rIns="0" bIns="0" anchor="ctr">
            <a:noAutofit/>
          </a:bodyPr>
          <a:lstStyle/>
          <a:p>
            <a:pPr marL="0" marR="0" lvl="1" algn="l" defTabSz="914367"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effectLst/>
                <a:uLnTx/>
                <a:uFillTx/>
                <a:ea typeface="+mn-ea"/>
                <a:cs typeface="+mn-cs"/>
              </a:rPr>
              <a:t>Build a </a:t>
            </a:r>
            <a:r>
              <a:rPr kumimoji="0" lang="en-US" b="1" i="0" u="none" strike="noStrike" kern="1200" cap="none" spc="0" normalizeH="0" baseline="0" noProof="0" dirty="0">
                <a:ln>
                  <a:noFill/>
                </a:ln>
                <a:solidFill>
                  <a:srgbClr val="742774"/>
                </a:solidFill>
                <a:effectLst/>
                <a:uLnTx/>
                <a:uFillTx/>
                <a:latin typeface="+mj-lt"/>
                <a:ea typeface="+mn-ea"/>
                <a:cs typeface="+mn-cs"/>
              </a:rPr>
              <a:t>Power Apps Canvas App </a:t>
            </a:r>
            <a:r>
              <a:rPr kumimoji="0" lang="en-US" b="0" i="0" u="none" strike="noStrike" kern="1200" cap="none" spc="0" normalizeH="0" baseline="0" noProof="0" dirty="0">
                <a:ln>
                  <a:noFill/>
                </a:ln>
                <a:effectLst/>
                <a:uLnTx/>
                <a:uFillTx/>
                <a:ea typeface="+mn-ea"/>
                <a:cs typeface="+mn-cs"/>
              </a:rPr>
              <a:t>for employee facing device ordering experience</a:t>
            </a:r>
          </a:p>
        </p:txBody>
      </p:sp>
      <p:sp>
        <p:nvSpPr>
          <p:cNvPr id="20" name="Rectangle 19">
            <a:extLst>
              <a:ext uri="{FF2B5EF4-FFF2-40B4-BE49-F238E27FC236}">
                <a16:creationId xmlns:a16="http://schemas.microsoft.com/office/drawing/2014/main" id="{2040D729-02C1-4BDE-991D-9D35F37B5FDF}"/>
              </a:ext>
            </a:extLst>
          </p:cNvPr>
          <p:cNvSpPr/>
          <p:nvPr/>
        </p:nvSpPr>
        <p:spPr>
          <a:xfrm>
            <a:off x="672807" y="3020468"/>
            <a:ext cx="5733142" cy="733230"/>
          </a:xfrm>
          <a:prstGeom prst="rect">
            <a:avLst/>
          </a:prstGeom>
        </p:spPr>
        <p:txBody>
          <a:bodyPr wrap="square" lIns="0" tIns="0" rIns="0" bIns="0" anchor="ctr">
            <a:noAutofit/>
          </a:bodyPr>
          <a:lstStyle/>
          <a:p>
            <a:pPr marL="0" lvl="1" defTabSz="914367">
              <a:spcAft>
                <a:spcPts val="600"/>
              </a:spcAft>
              <a:defRPr/>
            </a:pPr>
            <a:r>
              <a:rPr lang="en-US" dirty="0"/>
              <a:t>Use </a:t>
            </a:r>
            <a:r>
              <a:rPr lang="en-US" b="1" dirty="0">
                <a:solidFill>
                  <a:srgbClr val="742774"/>
                </a:solidFill>
              </a:rPr>
              <a:t>Dataverse </a:t>
            </a:r>
            <a:r>
              <a:rPr lang="en-US" dirty="0"/>
              <a:t>to store the device orders in the cloud</a:t>
            </a:r>
          </a:p>
        </p:txBody>
      </p:sp>
      <p:sp>
        <p:nvSpPr>
          <p:cNvPr id="21" name="Rectangle 20">
            <a:extLst>
              <a:ext uri="{FF2B5EF4-FFF2-40B4-BE49-F238E27FC236}">
                <a16:creationId xmlns:a16="http://schemas.microsoft.com/office/drawing/2014/main" id="{B8E6B2F5-D866-4E18-A8BA-F15D2134DACC}"/>
              </a:ext>
            </a:extLst>
          </p:cNvPr>
          <p:cNvSpPr/>
          <p:nvPr/>
        </p:nvSpPr>
        <p:spPr>
          <a:xfrm>
            <a:off x="672807" y="3916725"/>
            <a:ext cx="5733142" cy="733230"/>
          </a:xfrm>
          <a:prstGeom prst="rect">
            <a:avLst/>
          </a:prstGeom>
        </p:spPr>
        <p:txBody>
          <a:bodyPr wrap="square" lIns="0" tIns="0" rIns="0" bIns="0" anchor="ctr">
            <a:noAutofit/>
          </a:bodyPr>
          <a:lstStyle/>
          <a:p>
            <a:pPr marL="0" lvl="1" defTabSz="914367">
              <a:spcAft>
                <a:spcPts val="600"/>
              </a:spcAft>
              <a:defRPr/>
            </a:pPr>
            <a:r>
              <a:rPr lang="en-US" dirty="0"/>
              <a:t>Build a </a:t>
            </a:r>
            <a:r>
              <a:rPr lang="en-US" dirty="0">
                <a:solidFill>
                  <a:srgbClr val="742774"/>
                </a:solidFill>
                <a:latin typeface="+mj-lt"/>
              </a:rPr>
              <a:t>Power Apps Model-driven app </a:t>
            </a:r>
            <a:r>
              <a:rPr lang="en-US" dirty="0"/>
              <a:t>to complete the procurement process</a:t>
            </a:r>
          </a:p>
        </p:txBody>
      </p:sp>
      <p:sp>
        <p:nvSpPr>
          <p:cNvPr id="22" name="Rectangle 21">
            <a:extLst>
              <a:ext uri="{FF2B5EF4-FFF2-40B4-BE49-F238E27FC236}">
                <a16:creationId xmlns:a16="http://schemas.microsoft.com/office/drawing/2014/main" id="{7CC26FEF-B167-4C7F-A32D-509B8D504063}"/>
              </a:ext>
            </a:extLst>
          </p:cNvPr>
          <p:cNvSpPr/>
          <p:nvPr/>
        </p:nvSpPr>
        <p:spPr>
          <a:xfrm>
            <a:off x="672807" y="4812982"/>
            <a:ext cx="5733142" cy="733230"/>
          </a:xfrm>
          <a:prstGeom prst="rect">
            <a:avLst/>
          </a:prstGeom>
        </p:spPr>
        <p:txBody>
          <a:bodyPr wrap="square" lIns="0" tIns="0" rIns="0" bIns="0" anchor="ctr">
            <a:noAutofit/>
          </a:bodyPr>
          <a:lstStyle/>
          <a:p>
            <a:pPr marL="0" lvl="1" defTabSz="914367">
              <a:spcAft>
                <a:spcPts val="600"/>
              </a:spcAft>
              <a:defRPr/>
            </a:pPr>
            <a:r>
              <a:rPr lang="en-US" dirty="0"/>
              <a:t>Use </a:t>
            </a:r>
            <a:r>
              <a:rPr lang="en-US" dirty="0">
                <a:solidFill>
                  <a:srgbClr val="742774"/>
                </a:solidFill>
                <a:latin typeface="+mj-lt"/>
              </a:rPr>
              <a:t>Power Automate </a:t>
            </a:r>
            <a:r>
              <a:rPr lang="en-US" dirty="0"/>
              <a:t>to build an approval workflow for device approval</a:t>
            </a:r>
          </a:p>
        </p:txBody>
      </p:sp>
      <p:grpSp>
        <p:nvGrpSpPr>
          <p:cNvPr id="69" name="Group 68" descr="A screenshot of a device ordering app webpage">
            <a:extLst>
              <a:ext uri="{FF2B5EF4-FFF2-40B4-BE49-F238E27FC236}">
                <a16:creationId xmlns:a16="http://schemas.microsoft.com/office/drawing/2014/main" id="{65C20DA3-1E34-409C-8C44-198EC764B5B7}"/>
              </a:ext>
            </a:extLst>
          </p:cNvPr>
          <p:cNvGrpSpPr/>
          <p:nvPr/>
        </p:nvGrpSpPr>
        <p:grpSpPr>
          <a:xfrm>
            <a:off x="6977954" y="1363191"/>
            <a:ext cx="3681651" cy="2255270"/>
            <a:chOff x="731129" y="2301365"/>
            <a:chExt cx="3681651" cy="2255270"/>
          </a:xfrm>
        </p:grpSpPr>
        <p:sp>
          <p:nvSpPr>
            <p:cNvPr id="72" name="Rectangle 71">
              <a:extLst>
                <a:ext uri="{FF2B5EF4-FFF2-40B4-BE49-F238E27FC236}">
                  <a16:creationId xmlns:a16="http://schemas.microsoft.com/office/drawing/2014/main" id="{6CB236BC-12EB-45EE-9E3A-3C344F4D955C}"/>
                </a:ext>
                <a:ext uri="{C183D7F6-B498-43B3-948B-1728B52AA6E4}">
                  <adec:decorative xmlns:adec="http://schemas.microsoft.com/office/drawing/2017/decorative" val="1"/>
                </a:ext>
              </a:extLst>
            </p:cNvPr>
            <p:cNvSpPr/>
            <p:nvPr/>
          </p:nvSpPr>
          <p:spPr bwMode="auto">
            <a:xfrm>
              <a:off x="823799" y="2383161"/>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descr="A screenshot of a device ordering app webpage">
              <a:extLst>
                <a:ext uri="{FF2B5EF4-FFF2-40B4-BE49-F238E27FC236}">
                  <a16:creationId xmlns:a16="http://schemas.microsoft.com/office/drawing/2014/main" id="{A26F4130-EE5A-4FF4-9B9F-422B26EB25C2}"/>
                </a:ext>
              </a:extLst>
            </p:cNvPr>
            <p:cNvPicPr>
              <a:picLocks noChangeAspect="1"/>
            </p:cNvPicPr>
            <p:nvPr/>
          </p:nvPicPr>
          <p:blipFill>
            <a:blip r:embed="rId3"/>
            <a:stretch>
              <a:fillRect/>
            </a:stretch>
          </p:blipFill>
          <p:spPr>
            <a:xfrm>
              <a:off x="800143" y="2383160"/>
              <a:ext cx="3535903" cy="1983099"/>
            </a:xfrm>
            <a:prstGeom prst="rect">
              <a:avLst/>
            </a:prstGeom>
          </p:spPr>
        </p:pic>
        <p:sp>
          <p:nvSpPr>
            <p:cNvPr id="74" name="Freeform: Shape 73">
              <a:extLst>
                <a:ext uri="{FF2B5EF4-FFF2-40B4-BE49-F238E27FC236}">
                  <a16:creationId xmlns:a16="http://schemas.microsoft.com/office/drawing/2014/main" id="{C68FFC5E-F1DB-47AE-B02E-0ED8C370D626}"/>
                </a:ext>
                <a:ext uri="{C183D7F6-B498-43B3-948B-1728B52AA6E4}">
                  <adec:decorative xmlns:adec="http://schemas.microsoft.com/office/drawing/2017/decorative" val="1"/>
                </a:ext>
              </a:extLst>
            </p:cNvPr>
            <p:cNvSpPr/>
            <p:nvPr/>
          </p:nvSpPr>
          <p:spPr>
            <a:xfrm flipH="1">
              <a:off x="731129" y="2301365"/>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 name="Group 37" descr="A screenshot of a powerapp webpage">
            <a:extLst>
              <a:ext uri="{FF2B5EF4-FFF2-40B4-BE49-F238E27FC236}">
                <a16:creationId xmlns:a16="http://schemas.microsoft.com/office/drawing/2014/main" id="{460EAEA8-3A14-4A5A-AE41-AA0EEE2C3497}"/>
              </a:ext>
            </a:extLst>
          </p:cNvPr>
          <p:cNvGrpSpPr/>
          <p:nvPr/>
        </p:nvGrpSpPr>
        <p:grpSpPr>
          <a:xfrm>
            <a:off x="7387152" y="2253919"/>
            <a:ext cx="3681651" cy="2255270"/>
            <a:chOff x="7391192" y="1789990"/>
            <a:chExt cx="3681651" cy="2255270"/>
          </a:xfrm>
        </p:grpSpPr>
        <p:grpSp>
          <p:nvGrpSpPr>
            <p:cNvPr id="40" name="Group 39">
              <a:extLst>
                <a:ext uri="{FF2B5EF4-FFF2-40B4-BE49-F238E27FC236}">
                  <a16:creationId xmlns:a16="http://schemas.microsoft.com/office/drawing/2014/main" id="{74EE573E-5784-4B78-B7AC-BA5A25B88514}"/>
                </a:ext>
              </a:extLst>
            </p:cNvPr>
            <p:cNvGrpSpPr/>
            <p:nvPr/>
          </p:nvGrpSpPr>
          <p:grpSpPr>
            <a:xfrm>
              <a:off x="7476168" y="1871786"/>
              <a:ext cx="3511699" cy="2091680"/>
              <a:chOff x="7476168" y="1871786"/>
              <a:chExt cx="3511699" cy="2091680"/>
            </a:xfrm>
          </p:grpSpPr>
          <p:sp>
            <p:nvSpPr>
              <p:cNvPr id="44" name="Rectangle 43">
                <a:extLst>
                  <a:ext uri="{FF2B5EF4-FFF2-40B4-BE49-F238E27FC236}">
                    <a16:creationId xmlns:a16="http://schemas.microsoft.com/office/drawing/2014/main" id="{502EFE82-EA68-477D-A3FF-025A5F70DB46}"/>
                  </a:ext>
                  <a:ext uri="{C183D7F6-B498-43B3-948B-1728B52AA6E4}">
                    <adec:decorative xmlns:adec="http://schemas.microsoft.com/office/drawing/2017/decorative" val="1"/>
                  </a:ext>
                </a:extLst>
              </p:cNvPr>
              <p:cNvSpPr/>
              <p:nvPr/>
            </p:nvSpPr>
            <p:spPr bwMode="auto">
              <a:xfrm>
                <a:off x="7476168" y="1871786"/>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 screenshot of a powerapp webpage">
                <a:extLst>
                  <a:ext uri="{FF2B5EF4-FFF2-40B4-BE49-F238E27FC236}">
                    <a16:creationId xmlns:a16="http://schemas.microsoft.com/office/drawing/2014/main" id="{991381F1-A808-43D9-9AB1-815D564F40A5}"/>
                  </a:ext>
                </a:extLst>
              </p:cNvPr>
              <p:cNvPicPr>
                <a:picLocks noChangeAspect="1"/>
              </p:cNvPicPr>
              <p:nvPr/>
            </p:nvPicPr>
            <p:blipFill rotWithShape="1">
              <a:blip r:embed="rId4"/>
              <a:srcRect r="20132"/>
              <a:stretch/>
            </p:blipFill>
            <p:spPr>
              <a:xfrm>
                <a:off x="7506598" y="1871786"/>
                <a:ext cx="3450838" cy="1937543"/>
              </a:xfrm>
              <a:prstGeom prst="rect">
                <a:avLst/>
              </a:prstGeom>
              <a:ln>
                <a:noFill/>
              </a:ln>
              <a:effectLst/>
            </p:spPr>
          </p:pic>
        </p:grpSp>
        <p:sp>
          <p:nvSpPr>
            <p:cNvPr id="42" name="Freeform: Shape 41">
              <a:extLst>
                <a:ext uri="{FF2B5EF4-FFF2-40B4-BE49-F238E27FC236}">
                  <a16:creationId xmlns:a16="http://schemas.microsoft.com/office/drawing/2014/main" id="{C1F70D81-900F-4B3B-B45A-DFBBFA36454E}"/>
                </a:ext>
                <a:ext uri="{C183D7F6-B498-43B3-948B-1728B52AA6E4}">
                  <adec:decorative xmlns:adec="http://schemas.microsoft.com/office/drawing/2017/decorative" val="1"/>
                </a:ext>
              </a:extLst>
            </p:cNvPr>
            <p:cNvSpPr/>
            <p:nvPr/>
          </p:nvSpPr>
          <p:spPr>
            <a:xfrm flipH="1">
              <a:off x="7391192" y="178999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5" name="Group 74" descr="A screenshot of a device order webpage">
            <a:extLst>
              <a:ext uri="{FF2B5EF4-FFF2-40B4-BE49-F238E27FC236}">
                <a16:creationId xmlns:a16="http://schemas.microsoft.com/office/drawing/2014/main" id="{17F298AB-37FD-4454-8314-68B6FBC19C76}"/>
              </a:ext>
            </a:extLst>
          </p:cNvPr>
          <p:cNvGrpSpPr/>
          <p:nvPr/>
        </p:nvGrpSpPr>
        <p:grpSpPr>
          <a:xfrm>
            <a:off x="7796350" y="3144647"/>
            <a:ext cx="3681651" cy="2255270"/>
            <a:chOff x="4952223" y="3743325"/>
            <a:chExt cx="3681651" cy="2255270"/>
          </a:xfrm>
        </p:grpSpPr>
        <p:pic>
          <p:nvPicPr>
            <p:cNvPr id="76" name="Picture 75">
              <a:extLst>
                <a:ext uri="{FF2B5EF4-FFF2-40B4-BE49-F238E27FC236}">
                  <a16:creationId xmlns:a16="http://schemas.microsoft.com/office/drawing/2014/main" id="{FFE7A45A-833A-4B85-8D7F-E5070932F081}"/>
                </a:ext>
              </a:extLst>
            </p:cNvPr>
            <p:cNvPicPr>
              <a:picLocks noChangeAspect="1"/>
            </p:cNvPicPr>
            <p:nvPr/>
          </p:nvPicPr>
          <p:blipFill>
            <a:blip r:embed="rId5"/>
            <a:stretch>
              <a:fillRect/>
            </a:stretch>
          </p:blipFill>
          <p:spPr>
            <a:xfrm>
              <a:off x="5057775" y="3843949"/>
              <a:ext cx="3467100" cy="2064609"/>
            </a:xfrm>
            <a:prstGeom prst="rect">
              <a:avLst/>
            </a:prstGeom>
          </p:spPr>
        </p:pic>
        <p:sp>
          <p:nvSpPr>
            <p:cNvPr id="77" name="Freeform: Shape 76">
              <a:extLst>
                <a:ext uri="{FF2B5EF4-FFF2-40B4-BE49-F238E27FC236}">
                  <a16:creationId xmlns:a16="http://schemas.microsoft.com/office/drawing/2014/main" id="{DA3C7343-5FF2-4D1C-B2CF-5760B795359C}"/>
                </a:ext>
                <a:ext uri="{C183D7F6-B498-43B3-948B-1728B52AA6E4}">
                  <adec:decorative xmlns:adec="http://schemas.microsoft.com/office/drawing/2017/decorative" val="1"/>
                </a:ext>
              </a:extLst>
            </p:cNvPr>
            <p:cNvSpPr/>
            <p:nvPr/>
          </p:nvSpPr>
          <p:spPr>
            <a:xfrm flipH="1">
              <a:off x="4952223" y="3743325"/>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8" name="Group 47" descr="A screenshot of a device approval request webpage">
            <a:extLst>
              <a:ext uri="{FF2B5EF4-FFF2-40B4-BE49-F238E27FC236}">
                <a16:creationId xmlns:a16="http://schemas.microsoft.com/office/drawing/2014/main" id="{0B2550E5-12F5-4429-A66B-2D56E1A418B9}"/>
              </a:ext>
            </a:extLst>
          </p:cNvPr>
          <p:cNvGrpSpPr/>
          <p:nvPr/>
        </p:nvGrpSpPr>
        <p:grpSpPr>
          <a:xfrm>
            <a:off x="8205549" y="4035376"/>
            <a:ext cx="3681651" cy="2255270"/>
            <a:chOff x="8125681" y="3151008"/>
            <a:chExt cx="3681651" cy="2255270"/>
          </a:xfrm>
        </p:grpSpPr>
        <p:sp>
          <p:nvSpPr>
            <p:cNvPr id="50" name="Rectangle 49">
              <a:extLst>
                <a:ext uri="{FF2B5EF4-FFF2-40B4-BE49-F238E27FC236}">
                  <a16:creationId xmlns:a16="http://schemas.microsoft.com/office/drawing/2014/main" id="{2070C5DB-5C1D-4FCD-BB55-00AC29B95BE4}"/>
                </a:ext>
                <a:ext uri="{C183D7F6-B498-43B3-948B-1728B52AA6E4}">
                  <adec:decorative xmlns:adec="http://schemas.microsoft.com/office/drawing/2017/decorative" val="1"/>
                </a:ext>
              </a:extLst>
            </p:cNvPr>
            <p:cNvSpPr/>
            <p:nvPr/>
          </p:nvSpPr>
          <p:spPr bwMode="auto">
            <a:xfrm>
              <a:off x="8218351" y="3232804"/>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a device approval request webpage">
              <a:extLst>
                <a:ext uri="{FF2B5EF4-FFF2-40B4-BE49-F238E27FC236}">
                  <a16:creationId xmlns:a16="http://schemas.microsoft.com/office/drawing/2014/main" id="{110946EC-E1F3-4634-9942-6D4FF9C86813}"/>
                </a:ext>
              </a:extLst>
            </p:cNvPr>
            <p:cNvPicPr>
              <a:picLocks noChangeAspect="1"/>
            </p:cNvPicPr>
            <p:nvPr/>
          </p:nvPicPr>
          <p:blipFill rotWithShape="1">
            <a:blip r:embed="rId6"/>
            <a:srcRect r="1774"/>
            <a:stretch/>
          </p:blipFill>
          <p:spPr>
            <a:xfrm>
              <a:off x="8218351" y="3232804"/>
              <a:ext cx="3455489" cy="1940154"/>
            </a:xfrm>
            <a:prstGeom prst="rect">
              <a:avLst/>
            </a:prstGeom>
            <a:ln>
              <a:noFill/>
            </a:ln>
            <a:effectLst/>
          </p:spPr>
        </p:pic>
        <p:sp>
          <p:nvSpPr>
            <p:cNvPr id="57" name="Freeform: Shape 56">
              <a:extLst>
                <a:ext uri="{FF2B5EF4-FFF2-40B4-BE49-F238E27FC236}">
                  <a16:creationId xmlns:a16="http://schemas.microsoft.com/office/drawing/2014/main" id="{C153151E-FE3F-4E5F-BE5E-9EBF00B255EB}"/>
                </a:ext>
                <a:ext uri="{C183D7F6-B498-43B3-948B-1728B52AA6E4}">
                  <adec:decorative xmlns:adec="http://schemas.microsoft.com/office/drawing/2017/decorative" val="1"/>
                </a:ext>
              </a:extLst>
            </p:cNvPr>
            <p:cNvSpPr/>
            <p:nvPr/>
          </p:nvSpPr>
          <p:spPr>
            <a:xfrm flipH="1">
              <a:off x="8125681" y="3151008"/>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745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6A22842-E1C9-4AAB-9DF2-C2C3B610E8CC}"/>
              </a:ext>
              <a:ext uri="{C183D7F6-B498-43B3-948B-1728B52AA6E4}">
                <adec:decorative xmlns:adec="http://schemas.microsoft.com/office/drawing/2017/decorative" val="1"/>
              </a:ext>
            </a:extLst>
          </p:cNvPr>
          <p:cNvSpPr/>
          <p:nvPr/>
        </p:nvSpPr>
        <p:spPr bwMode="auto">
          <a:xfrm>
            <a:off x="0" y="571501"/>
            <a:ext cx="12192000" cy="16764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A774E94F-53B7-43FD-BC36-F7E8338DB9D1}"/>
              </a:ext>
              <a:ext uri="{C183D7F6-B498-43B3-948B-1728B52AA6E4}">
                <adec:decorative xmlns:adec="http://schemas.microsoft.com/office/drawing/2017/decorative" val="1"/>
              </a:ext>
            </a:extLst>
          </p:cNvPr>
          <p:cNvSpPr/>
          <p:nvPr/>
        </p:nvSpPr>
        <p:spPr bwMode="auto">
          <a:xfrm flipH="1">
            <a:off x="7405745" y="2019653"/>
            <a:ext cx="4786255" cy="7017274"/>
          </a:xfrm>
          <a:custGeom>
            <a:avLst/>
            <a:gdLst>
              <a:gd name="connsiteX0" fmla="*/ 0 w 4786255"/>
              <a:gd name="connsiteY0" fmla="*/ 0 h 7017274"/>
              <a:gd name="connsiteX1" fmla="*/ 0 w 4786255"/>
              <a:gd name="connsiteY1" fmla="*/ 7017274 h 7017274"/>
              <a:gd name="connsiteX2" fmla="*/ 1 w 4786255"/>
              <a:gd name="connsiteY2" fmla="*/ 7017274 h 7017274"/>
              <a:gd name="connsiteX3" fmla="*/ 1 w 4786255"/>
              <a:gd name="connsiteY3" fmla="*/ 4838345 h 7017274"/>
              <a:gd name="connsiteX4" fmla="*/ 4734167 w 4786255"/>
              <a:gd name="connsiteY4" fmla="*/ 4838345 h 7017274"/>
              <a:gd name="connsiteX5" fmla="*/ 4786255 w 4786255"/>
              <a:gd name="connsiteY5" fmla="*/ 4786257 h 70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255" h="7017274">
                <a:moveTo>
                  <a:pt x="0" y="0"/>
                </a:moveTo>
                <a:lnTo>
                  <a:pt x="0" y="7017274"/>
                </a:lnTo>
                <a:lnTo>
                  <a:pt x="1" y="7017274"/>
                </a:lnTo>
                <a:lnTo>
                  <a:pt x="1" y="4838345"/>
                </a:lnTo>
                <a:lnTo>
                  <a:pt x="4734167" y="4838345"/>
                </a:lnTo>
                <a:lnTo>
                  <a:pt x="4786255" y="4786257"/>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9" name="Freeform: Shape 98">
            <a:extLst>
              <a:ext uri="{FF2B5EF4-FFF2-40B4-BE49-F238E27FC236}">
                <a16:creationId xmlns:a16="http://schemas.microsoft.com/office/drawing/2014/main" id="{748461BB-4C2F-4F73-976F-2BD8318ECD03}"/>
              </a:ext>
              <a:ext uri="{C183D7F6-B498-43B3-948B-1728B52AA6E4}">
                <adec:decorative xmlns:adec="http://schemas.microsoft.com/office/drawing/2017/decorative" val="1"/>
              </a:ext>
            </a:extLst>
          </p:cNvPr>
          <p:cNvSpPr/>
          <p:nvPr/>
        </p:nvSpPr>
        <p:spPr bwMode="auto">
          <a:xfrm>
            <a:off x="0" y="76200"/>
            <a:ext cx="4950176" cy="990600"/>
          </a:xfrm>
          <a:custGeom>
            <a:avLst/>
            <a:gdLst>
              <a:gd name="connsiteX0" fmla="*/ 0 w 4950176"/>
              <a:gd name="connsiteY0" fmla="*/ 0 h 990600"/>
              <a:gd name="connsiteX1" fmla="*/ 3959576 w 4950176"/>
              <a:gd name="connsiteY1" fmla="*/ 0 h 990600"/>
              <a:gd name="connsiteX2" fmla="*/ 4950176 w 4950176"/>
              <a:gd name="connsiteY2" fmla="*/ 990600 h 990600"/>
              <a:gd name="connsiteX3" fmla="*/ 0 w 4950176"/>
              <a:gd name="connsiteY3" fmla="*/ 990600 h 990600"/>
            </a:gdLst>
            <a:ahLst/>
            <a:cxnLst>
              <a:cxn ang="0">
                <a:pos x="connsiteX0" y="connsiteY0"/>
              </a:cxn>
              <a:cxn ang="0">
                <a:pos x="connsiteX1" y="connsiteY1"/>
              </a:cxn>
              <a:cxn ang="0">
                <a:pos x="connsiteX2" y="connsiteY2"/>
              </a:cxn>
              <a:cxn ang="0">
                <a:pos x="connsiteX3" y="connsiteY3"/>
              </a:cxn>
            </a:cxnLst>
            <a:rect l="l" t="t" r="r" b="b"/>
            <a:pathLst>
              <a:path w="4950176" h="990600">
                <a:moveTo>
                  <a:pt x="0" y="0"/>
                </a:moveTo>
                <a:lnTo>
                  <a:pt x="3959576" y="0"/>
                </a:lnTo>
                <a:lnTo>
                  <a:pt x="4950176"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A0B6C16-36E6-4683-9B93-C5A13B33AA5D}"/>
              </a:ext>
            </a:extLst>
          </p:cNvPr>
          <p:cNvSpPr>
            <a:spLocks noGrp="1"/>
          </p:cNvSpPr>
          <p:nvPr>
            <p:ph type="title"/>
          </p:nvPr>
        </p:nvSpPr>
        <p:spPr>
          <a:xfrm>
            <a:off x="311150" y="369932"/>
            <a:ext cx="2546350" cy="403137"/>
          </a:xfrm>
        </p:spPr>
        <p:txBody>
          <a:bodyPr/>
          <a:lstStyle/>
          <a:p>
            <a:r>
              <a:rPr lang="en-IN" dirty="0">
                <a:solidFill>
                  <a:schemeClr val="bg1"/>
                </a:solidFill>
              </a:rPr>
              <a:t>Lab content</a:t>
            </a:r>
          </a:p>
        </p:txBody>
      </p:sp>
      <p:sp>
        <p:nvSpPr>
          <p:cNvPr id="65" name="Text Placeholder 3">
            <a:extLst>
              <a:ext uri="{FF2B5EF4-FFF2-40B4-BE49-F238E27FC236}">
                <a16:creationId xmlns:a16="http://schemas.microsoft.com/office/drawing/2014/main" id="{17E16831-96CA-473D-B806-8785452D5021}"/>
              </a:ext>
            </a:extLst>
          </p:cNvPr>
          <p:cNvSpPr txBox="1">
            <a:spLocks/>
          </p:cNvSpPr>
          <p:nvPr/>
        </p:nvSpPr>
        <p:spPr>
          <a:xfrm>
            <a:off x="808181" y="1215271"/>
            <a:ext cx="9380286"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Bef>
                <a:spcPts val="0"/>
              </a:spcBef>
              <a:spcAft>
                <a:spcPts val="600"/>
              </a:spcAft>
              <a:buNone/>
              <a:defRPr/>
            </a:pPr>
            <a:r>
              <a:rPr kumimoji="0" lang="en-US" sz="2000" i="0" u="none" strike="noStrike" kern="1200" cap="none" spc="0" normalizeH="0" baseline="0" noProof="0" dirty="0">
                <a:ln>
                  <a:noFill/>
                </a:ln>
                <a:solidFill>
                  <a:schemeClr val="tx1"/>
                </a:solidFill>
                <a:effectLst/>
                <a:uLnTx/>
                <a:uFillTx/>
                <a:latin typeface="+mj-lt"/>
                <a:ea typeface="+mn-ea"/>
              </a:rPr>
              <a:t>Package: </a:t>
            </a:r>
            <a:r>
              <a:rPr lang="en-US" sz="2000" dirty="0">
                <a:solidFill>
                  <a:srgbClr val="742774"/>
                </a:solidFill>
                <a:latin typeface="+mj-lt"/>
              </a:rPr>
              <a:t>https://bit.ly/3lBFEkA</a:t>
            </a:r>
            <a:endParaRPr kumimoji="0" lang="en-US" sz="2000" i="0" u="none" strike="noStrike" kern="1200" cap="none" spc="0" normalizeH="0" baseline="0" noProof="0" dirty="0">
              <a:ln>
                <a:noFill/>
              </a:ln>
              <a:solidFill>
                <a:srgbClr val="742774"/>
              </a:solidFill>
              <a:effectLst/>
              <a:uLnTx/>
              <a:uFillTx/>
              <a:latin typeface="+mj-lt"/>
              <a:ea typeface="+mn-ea"/>
            </a:endParaRPr>
          </a:p>
        </p:txBody>
      </p:sp>
      <p:sp>
        <p:nvSpPr>
          <p:cNvPr id="67" name="Text Placeholder 3">
            <a:extLst>
              <a:ext uri="{FF2B5EF4-FFF2-40B4-BE49-F238E27FC236}">
                <a16:creationId xmlns:a16="http://schemas.microsoft.com/office/drawing/2014/main" id="{1CD0474C-5309-4725-8BD4-0A570494C405}"/>
              </a:ext>
            </a:extLst>
          </p:cNvPr>
          <p:cNvSpPr txBox="1">
            <a:spLocks/>
          </p:cNvSpPr>
          <p:nvPr/>
        </p:nvSpPr>
        <p:spPr>
          <a:xfrm>
            <a:off x="1352065" y="1756195"/>
            <a:ext cx="3960342" cy="24622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1" indent="0"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i="0" u="none" strike="noStrike" kern="1200" cap="none" spc="0" normalizeH="0" baseline="0" noProof="0" dirty="0">
                <a:ln>
                  <a:noFill/>
                </a:ln>
                <a:solidFill>
                  <a:schemeClr val="tx1"/>
                </a:solidFill>
                <a:effectLst/>
                <a:uLnTx/>
                <a:uFillTx/>
                <a:ea typeface="+mn-ea"/>
              </a:rPr>
              <a:t>Unzip the package on your local machine</a:t>
            </a:r>
          </a:p>
        </p:txBody>
      </p:sp>
      <p:cxnSp>
        <p:nvCxnSpPr>
          <p:cNvPr id="70" name="Straight Connector 69">
            <a:extLst>
              <a:ext uri="{FF2B5EF4-FFF2-40B4-BE49-F238E27FC236}">
                <a16:creationId xmlns:a16="http://schemas.microsoft.com/office/drawing/2014/main" id="{3A5E1EF6-2CBA-463A-A572-9B4C139C0992}"/>
              </a:ext>
              <a:ext uri="{C183D7F6-B498-43B3-948B-1728B52AA6E4}">
                <adec:decorative xmlns:adec="http://schemas.microsoft.com/office/drawing/2017/decorative" val="1"/>
              </a:ext>
            </a:extLst>
          </p:cNvPr>
          <p:cNvCxnSpPr>
            <a:cxnSpLocks/>
          </p:cNvCxnSpPr>
          <p:nvPr/>
        </p:nvCxnSpPr>
        <p:spPr>
          <a:xfrm>
            <a:off x="5498324" y="1765300"/>
            <a:ext cx="0" cy="237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70240A66-36DC-4F31-8194-77B2CC0E7491}"/>
              </a:ext>
            </a:extLst>
          </p:cNvPr>
          <p:cNvSpPr txBox="1">
            <a:spLocks/>
          </p:cNvSpPr>
          <p:nvPr/>
        </p:nvSpPr>
        <p:spPr>
          <a:xfrm>
            <a:off x="5684242" y="1633084"/>
            <a:ext cx="5155693" cy="49244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lvl="1" indent="0">
              <a:spcBef>
                <a:spcPts val="0"/>
              </a:spcBef>
              <a:spcAft>
                <a:spcPts val="600"/>
              </a:spcAft>
              <a:buNone/>
              <a:defRPr/>
            </a:pPr>
            <a:r>
              <a:rPr kumimoji="0" lang="en-US" sz="1600" i="0" u="none" strike="noStrike" kern="1200" cap="none" spc="0" normalizeH="0" baseline="0" noProof="0" dirty="0">
                <a:ln>
                  <a:noFill/>
                </a:ln>
                <a:solidFill>
                  <a:schemeClr val="tx1"/>
                </a:solidFill>
                <a:effectLst/>
                <a:uLnTx/>
                <a:uFillTx/>
                <a:ea typeface="+mn-ea"/>
              </a:rPr>
              <a:t>Follow instructions: </a:t>
            </a:r>
            <a:r>
              <a:rPr lang="en-US" sz="1600" dirty="0">
                <a:solidFill>
                  <a:schemeClr val="tx1"/>
                </a:solidFill>
                <a:latin typeface="+mj-lt"/>
              </a:rPr>
              <a:t>“01 - Create A Machine Ordering Power Apps Canvas App”</a:t>
            </a:r>
            <a:endParaRPr kumimoji="0" lang="en-US" sz="1600" i="0" u="none" strike="noStrike" kern="1200" cap="none" spc="0" normalizeH="0" baseline="0" noProof="0" dirty="0">
              <a:ln>
                <a:noFill/>
              </a:ln>
              <a:solidFill>
                <a:schemeClr val="tx1"/>
              </a:solidFill>
              <a:effectLst/>
              <a:uLnTx/>
              <a:uFillTx/>
              <a:latin typeface="+mj-lt"/>
              <a:ea typeface="+mn-ea"/>
            </a:endParaRPr>
          </a:p>
        </p:txBody>
      </p:sp>
      <p:pic>
        <p:nvPicPr>
          <p:cNvPr id="7" name="Picture 6" descr="An icon of a document">
            <a:extLst>
              <a:ext uri="{FF2B5EF4-FFF2-40B4-BE49-F238E27FC236}">
                <a16:creationId xmlns:a16="http://schemas.microsoft.com/office/drawing/2014/main" id="{287532C6-15AE-45BE-9507-D84B9279B170}"/>
              </a:ext>
            </a:extLst>
          </p:cNvPr>
          <p:cNvPicPr>
            <a:picLocks noChangeAspect="1"/>
          </p:cNvPicPr>
          <p:nvPr/>
        </p:nvPicPr>
        <p:blipFill>
          <a:blip r:embed="rId3"/>
          <a:stretch>
            <a:fillRect/>
          </a:stretch>
        </p:blipFill>
        <p:spPr>
          <a:xfrm>
            <a:off x="353774" y="3000313"/>
            <a:ext cx="635508" cy="635508"/>
          </a:xfrm>
          <a:prstGeom prst="rect">
            <a:avLst/>
          </a:prstGeom>
        </p:spPr>
      </p:pic>
      <p:sp>
        <p:nvSpPr>
          <p:cNvPr id="80" name="Text Placeholder 3">
            <a:extLst>
              <a:ext uri="{FF2B5EF4-FFF2-40B4-BE49-F238E27FC236}">
                <a16:creationId xmlns:a16="http://schemas.microsoft.com/office/drawing/2014/main" id="{4392D9F3-23A0-42B5-8B50-71C60DF836A7}"/>
              </a:ext>
            </a:extLst>
          </p:cNvPr>
          <p:cNvSpPr txBox="1">
            <a:spLocks/>
          </p:cNvSpPr>
          <p:nvPr/>
        </p:nvSpPr>
        <p:spPr>
          <a:xfrm>
            <a:off x="1334877" y="2973745"/>
            <a:ext cx="4812499" cy="255454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mj-lt"/>
                <a:ea typeface="+mn-ea"/>
              </a:rPr>
              <a:t>Contains 4 modules with a lab doc for each:</a:t>
            </a:r>
          </a:p>
          <a:p>
            <a:pPr marL="344488" lvl="1" indent="-227013">
              <a:spcBef>
                <a:spcPts val="0"/>
              </a:spcBef>
              <a:spcAft>
                <a:spcPts val="600"/>
              </a:spcAft>
              <a:defRPr/>
            </a:pPr>
            <a:r>
              <a:rPr lang="en-US" sz="1600" dirty="0">
                <a:solidFill>
                  <a:schemeClr val="tx1"/>
                </a:solidFill>
              </a:rPr>
              <a:t>01 - Create a machine ordering Power Apps canvas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02 - Create a Dataverse table for the machine ordering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03 - Create a model-driven Power Apps app for machine ordering</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04 - Integrate a Power Apps app with Power Automate</a:t>
            </a:r>
            <a:endParaRPr kumimoji="0" lang="en-US" sz="1600" b="0" i="0" u="none" strike="noStrike" kern="1200" cap="none" spc="0" normalizeH="0" baseline="0" noProof="0" dirty="0">
              <a:ln>
                <a:noFill/>
              </a:ln>
              <a:solidFill>
                <a:schemeClr val="tx1"/>
              </a:solidFill>
              <a:effectLst/>
              <a:uLnTx/>
              <a:uFillTx/>
              <a:ea typeface="+mn-ea"/>
            </a:endParaRPr>
          </a:p>
        </p:txBody>
      </p:sp>
      <p:pic>
        <p:nvPicPr>
          <p:cNvPr id="10" name="Picture 9" descr="An icon of a completed document">
            <a:extLst>
              <a:ext uri="{FF2B5EF4-FFF2-40B4-BE49-F238E27FC236}">
                <a16:creationId xmlns:a16="http://schemas.microsoft.com/office/drawing/2014/main" id="{68D367A1-6FFE-4052-95C4-853BD46979A8}"/>
              </a:ext>
            </a:extLst>
          </p:cNvPr>
          <p:cNvPicPr>
            <a:picLocks noChangeAspect="1"/>
          </p:cNvPicPr>
          <p:nvPr/>
        </p:nvPicPr>
        <p:blipFill>
          <a:blip r:embed="rId4"/>
          <a:stretch>
            <a:fillRect/>
          </a:stretch>
        </p:blipFill>
        <p:spPr>
          <a:xfrm>
            <a:off x="369185" y="4634167"/>
            <a:ext cx="635508" cy="635508"/>
          </a:xfrm>
          <a:prstGeom prst="rect">
            <a:avLst/>
          </a:prstGeom>
        </p:spPr>
      </p:pic>
      <p:grpSp>
        <p:nvGrpSpPr>
          <p:cNvPr id="15" name="Group 14" descr="A laptop that shows the screenshot of a Lab documents">
            <a:extLst>
              <a:ext uri="{FF2B5EF4-FFF2-40B4-BE49-F238E27FC236}">
                <a16:creationId xmlns:a16="http://schemas.microsoft.com/office/drawing/2014/main" id="{23F5DC8C-3918-48BE-9FA8-B8B4BD29988A}"/>
              </a:ext>
            </a:extLst>
          </p:cNvPr>
          <p:cNvGrpSpPr/>
          <p:nvPr/>
        </p:nvGrpSpPr>
        <p:grpSpPr>
          <a:xfrm>
            <a:off x="8471252" y="2528108"/>
            <a:ext cx="2797302" cy="1921765"/>
            <a:chOff x="8471252" y="2528108"/>
            <a:chExt cx="2797302" cy="1921765"/>
          </a:xfrm>
        </p:grpSpPr>
        <p:sp>
          <p:nvSpPr>
            <p:cNvPr id="86" name="TextBox 85">
              <a:extLst>
                <a:ext uri="{FF2B5EF4-FFF2-40B4-BE49-F238E27FC236}">
                  <a16:creationId xmlns:a16="http://schemas.microsoft.com/office/drawing/2014/main" id="{6A6AD13B-5117-424E-B308-1192D37D3B28}"/>
                </a:ext>
              </a:extLst>
            </p:cNvPr>
            <p:cNvSpPr txBox="1"/>
            <p:nvPr/>
          </p:nvSpPr>
          <p:spPr>
            <a:xfrm>
              <a:off x="9383596" y="2528108"/>
              <a:ext cx="972614"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Lab docs:</a:t>
              </a:r>
            </a:p>
          </p:txBody>
        </p:sp>
        <p:grpSp>
          <p:nvGrpSpPr>
            <p:cNvPr id="12" name="Group 11">
              <a:extLst>
                <a:ext uri="{FF2B5EF4-FFF2-40B4-BE49-F238E27FC236}">
                  <a16:creationId xmlns:a16="http://schemas.microsoft.com/office/drawing/2014/main" id="{3D6B9D25-0B22-4A0E-A0DA-D52EC18B3D6B}"/>
                </a:ext>
              </a:extLst>
            </p:cNvPr>
            <p:cNvGrpSpPr/>
            <p:nvPr/>
          </p:nvGrpSpPr>
          <p:grpSpPr>
            <a:xfrm>
              <a:off x="8471252" y="2733675"/>
              <a:ext cx="2797302" cy="1716198"/>
              <a:chOff x="8401246" y="2800453"/>
              <a:chExt cx="2937314" cy="1802098"/>
            </a:xfrm>
          </p:grpSpPr>
          <p:grpSp>
            <p:nvGrpSpPr>
              <p:cNvPr id="11" name="Group 10">
                <a:extLst>
                  <a:ext uri="{FF2B5EF4-FFF2-40B4-BE49-F238E27FC236}">
                    <a16:creationId xmlns:a16="http://schemas.microsoft.com/office/drawing/2014/main" id="{5895A9AE-6CAF-4F39-A972-117CD8A740FD}"/>
                  </a:ext>
                </a:extLst>
              </p:cNvPr>
              <p:cNvGrpSpPr/>
              <p:nvPr/>
            </p:nvGrpSpPr>
            <p:grpSpPr>
              <a:xfrm>
                <a:off x="8763000" y="3024931"/>
                <a:ext cx="2228850" cy="1312119"/>
                <a:chOff x="8763000" y="3024931"/>
                <a:chExt cx="2228850" cy="1312119"/>
              </a:xfrm>
            </p:grpSpPr>
            <p:sp>
              <p:nvSpPr>
                <p:cNvPr id="2" name="Rectangle 1">
                  <a:extLst>
                    <a:ext uri="{FF2B5EF4-FFF2-40B4-BE49-F238E27FC236}">
                      <a16:creationId xmlns:a16="http://schemas.microsoft.com/office/drawing/2014/main" id="{BC668532-CE7D-4870-8A15-0764CBD84F6F}"/>
                    </a:ext>
                    <a:ext uri="{C183D7F6-B498-43B3-948B-1728B52AA6E4}">
                      <adec:decorative xmlns:adec="http://schemas.microsoft.com/office/drawing/2017/decorative" val="1"/>
                    </a:ext>
                  </a:extLst>
                </p:cNvPr>
                <p:cNvSpPr/>
                <p:nvPr/>
              </p:nvSpPr>
              <p:spPr bwMode="auto">
                <a:xfrm>
                  <a:off x="8763000" y="3024931"/>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89" descr="A screenshot of a Lab documents">
                  <a:extLst>
                    <a:ext uri="{FF2B5EF4-FFF2-40B4-BE49-F238E27FC236}">
                      <a16:creationId xmlns:a16="http://schemas.microsoft.com/office/drawing/2014/main" id="{93E0FCD3-74B6-4589-A199-2A33EE65C88B}"/>
                    </a:ext>
                  </a:extLst>
                </p:cNvPr>
                <p:cNvPicPr>
                  <a:picLocks noChangeAspect="1"/>
                </p:cNvPicPr>
                <p:nvPr/>
              </p:nvPicPr>
              <p:blipFill>
                <a:blip r:embed="rId5"/>
                <a:stretch>
                  <a:fillRect/>
                </a:stretch>
              </p:blipFill>
              <p:spPr>
                <a:xfrm>
                  <a:off x="9017793" y="3135402"/>
                  <a:ext cx="1709572" cy="1144969"/>
                </a:xfrm>
                <a:prstGeom prst="rect">
                  <a:avLst/>
                </a:prstGeom>
                <a:ln>
                  <a:noFill/>
                </a:ln>
                <a:effectLst/>
              </p:spPr>
            </p:pic>
          </p:grpSp>
          <p:pic>
            <p:nvPicPr>
              <p:cNvPr id="41" name="Picture 40">
                <a:extLst>
                  <a:ext uri="{FF2B5EF4-FFF2-40B4-BE49-F238E27FC236}">
                    <a16:creationId xmlns:a16="http://schemas.microsoft.com/office/drawing/2014/main" id="{B6A136DC-EA7A-4F02-B3AE-64314689E114}"/>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2800453"/>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a14="http://schemas.microsoft.com/office/drawing/2010/main" xmlns="">
                    <a:solidFill>
                      <a:srgbClr val="FFFFFF"/>
                    </a:solidFill>
                  </a14:hiddenFill>
                </a:ext>
              </a:extLst>
            </p:spPr>
          </p:pic>
        </p:grpSp>
      </p:grpSp>
      <p:grpSp>
        <p:nvGrpSpPr>
          <p:cNvPr id="16" name="Group 15" descr="A laptop that shows the screenshot of the completed modules">
            <a:extLst>
              <a:ext uri="{FF2B5EF4-FFF2-40B4-BE49-F238E27FC236}">
                <a16:creationId xmlns:a16="http://schemas.microsoft.com/office/drawing/2014/main" id="{7A6A8AF1-605E-45F2-AD93-2E5ACD3DD8E6}"/>
              </a:ext>
            </a:extLst>
          </p:cNvPr>
          <p:cNvGrpSpPr/>
          <p:nvPr/>
        </p:nvGrpSpPr>
        <p:grpSpPr>
          <a:xfrm>
            <a:off x="8471252" y="4598344"/>
            <a:ext cx="2797302" cy="1948553"/>
            <a:chOff x="8471252" y="4598344"/>
            <a:chExt cx="2797302" cy="1948553"/>
          </a:xfrm>
        </p:grpSpPr>
        <p:sp>
          <p:nvSpPr>
            <p:cNvPr id="93" name="TextBox 92">
              <a:extLst>
                <a:ext uri="{FF2B5EF4-FFF2-40B4-BE49-F238E27FC236}">
                  <a16:creationId xmlns:a16="http://schemas.microsoft.com/office/drawing/2014/main" id="{FC7A782E-1B09-4408-9B0D-4F75F9178747}"/>
                </a:ext>
              </a:extLst>
            </p:cNvPr>
            <p:cNvSpPr txBox="1"/>
            <p:nvPr/>
          </p:nvSpPr>
          <p:spPr>
            <a:xfrm>
              <a:off x="8882683" y="4598344"/>
              <a:ext cx="1974440"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Completed modules:</a:t>
              </a:r>
            </a:p>
          </p:txBody>
        </p:sp>
        <p:grpSp>
          <p:nvGrpSpPr>
            <p:cNvPr id="14" name="Group 13">
              <a:extLst>
                <a:ext uri="{FF2B5EF4-FFF2-40B4-BE49-F238E27FC236}">
                  <a16:creationId xmlns:a16="http://schemas.microsoft.com/office/drawing/2014/main" id="{1A890FBE-EB1F-4F38-9B58-3DBD52520175}"/>
                </a:ext>
              </a:extLst>
            </p:cNvPr>
            <p:cNvGrpSpPr/>
            <p:nvPr/>
          </p:nvGrpSpPr>
          <p:grpSpPr>
            <a:xfrm>
              <a:off x="8471252" y="4830699"/>
              <a:ext cx="2797302" cy="1716198"/>
              <a:chOff x="8401246" y="4787749"/>
              <a:chExt cx="2937314" cy="1802098"/>
            </a:xfrm>
          </p:grpSpPr>
          <p:grpSp>
            <p:nvGrpSpPr>
              <p:cNvPr id="13" name="Group 12">
                <a:extLst>
                  <a:ext uri="{FF2B5EF4-FFF2-40B4-BE49-F238E27FC236}">
                    <a16:creationId xmlns:a16="http://schemas.microsoft.com/office/drawing/2014/main" id="{0FD1CA98-2C1F-4CD0-9B93-41838C2D935A}"/>
                  </a:ext>
                </a:extLst>
              </p:cNvPr>
              <p:cNvGrpSpPr/>
              <p:nvPr/>
            </p:nvGrpSpPr>
            <p:grpSpPr>
              <a:xfrm>
                <a:off x="8763000" y="5012227"/>
                <a:ext cx="2228850" cy="1312119"/>
                <a:chOff x="8763000" y="5012227"/>
                <a:chExt cx="2228850" cy="1312119"/>
              </a:xfrm>
            </p:grpSpPr>
            <p:sp>
              <p:nvSpPr>
                <p:cNvPr id="50" name="Rectangle 49">
                  <a:extLst>
                    <a:ext uri="{FF2B5EF4-FFF2-40B4-BE49-F238E27FC236}">
                      <a16:creationId xmlns:a16="http://schemas.microsoft.com/office/drawing/2014/main" id="{72219B74-1171-41EF-AF2B-DE5DD93EDE28}"/>
                    </a:ext>
                    <a:ext uri="{C183D7F6-B498-43B3-948B-1728B52AA6E4}">
                      <adec:decorative xmlns:adec="http://schemas.microsoft.com/office/drawing/2017/decorative" val="1"/>
                    </a:ext>
                  </a:extLst>
                </p:cNvPr>
                <p:cNvSpPr/>
                <p:nvPr/>
              </p:nvSpPr>
              <p:spPr bwMode="auto">
                <a:xfrm>
                  <a:off x="8763000" y="5012227"/>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the completed modules">
                  <a:extLst>
                    <a:ext uri="{FF2B5EF4-FFF2-40B4-BE49-F238E27FC236}">
                      <a16:creationId xmlns:a16="http://schemas.microsoft.com/office/drawing/2014/main" id="{92CF0384-B018-4CE5-8024-F47F6A4AD5C9}"/>
                    </a:ext>
                  </a:extLst>
                </p:cNvPr>
                <p:cNvPicPr>
                  <a:picLocks noChangeAspect="1"/>
                </p:cNvPicPr>
                <p:nvPr/>
              </p:nvPicPr>
              <p:blipFill>
                <a:blip r:embed="rId7"/>
                <a:stretch>
                  <a:fillRect/>
                </a:stretch>
              </p:blipFill>
              <p:spPr>
                <a:xfrm>
                  <a:off x="8976166" y="5192839"/>
                  <a:ext cx="1802519" cy="950894"/>
                </a:xfrm>
                <a:prstGeom prst="rect">
                  <a:avLst/>
                </a:prstGeom>
              </p:spPr>
            </p:pic>
          </p:grpSp>
          <p:pic>
            <p:nvPicPr>
              <p:cNvPr id="49" name="Picture 48">
                <a:extLst>
                  <a:ext uri="{FF2B5EF4-FFF2-40B4-BE49-F238E27FC236}">
                    <a16:creationId xmlns:a16="http://schemas.microsoft.com/office/drawing/2014/main" id="{D03E1190-3BA1-4040-A5C0-9636C03FC33D}"/>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4787749"/>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a14="http://schemas.microsoft.com/office/drawing/2010/main" xmlns="">
                    <a:solidFill>
                      <a:srgbClr val="FFFFFF"/>
                    </a:solidFill>
                  </a14:hiddenFill>
                </a:ext>
              </a:extLst>
            </p:spPr>
          </p:pic>
        </p:grpSp>
      </p:grpSp>
    </p:spTree>
    <p:extLst>
      <p:ext uri="{BB962C8B-B14F-4D97-AF65-F5344CB8AC3E}">
        <p14:creationId xmlns:p14="http://schemas.microsoft.com/office/powerpoint/2010/main" val="2870372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5" grpId="0"/>
      <p:bldP spid="67" grpId="0"/>
      <p:bldP spid="68" grpId="0"/>
      <p:bldP spid="80" grpId="0"/>
    </p:bldLst>
  </p:timing>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MBS_Template_16x9_Purple">
  <a:themeElements>
    <a:clrScheme name="MBS - COLOR PALLET">
      <a:dk1>
        <a:srgbClr val="292929"/>
      </a:dk1>
      <a:lt1>
        <a:srgbClr val="FFFFFF"/>
      </a:lt1>
      <a:dk2>
        <a:srgbClr val="002050"/>
      </a:dk2>
      <a:lt2>
        <a:srgbClr val="DDDDDD"/>
      </a:lt2>
      <a:accent1>
        <a:srgbClr val="002050"/>
      </a:accent1>
      <a:accent2>
        <a:srgbClr val="00187A"/>
      </a:accent2>
      <a:accent3>
        <a:srgbClr val="68217A"/>
      </a:accent3>
      <a:accent4>
        <a:srgbClr val="442359"/>
      </a:accent4>
      <a:accent5>
        <a:srgbClr val="E81123"/>
      </a:accent5>
      <a:accent6>
        <a:srgbClr val="BA141A"/>
      </a:accent6>
      <a:hlink>
        <a:srgbClr val="0018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BS_Template_16x9_Purple.potx" id="{D923A99D-8A20-4A25-8E75-6381FD687075}" vid="{7C457616-340A-4BC3-93EA-184AED32E3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2855774-7864-472c-b53f-a1c9f38f1d59" xsi:nil="true"/>
    <lcf76f155ced4ddcb4097134ff3c332f xmlns="b2855774-7864-472c-b53f-a1c9f38f1d5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7" ma:contentTypeDescription="Create a new document." ma:contentTypeScope="" ma:versionID="823733f041e1a7aff5d85672a5278f35">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ab2a20296d229f597b7b1073b17d3b87"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8E94C7-09C8-4893-B19F-70B01292C46F}">
  <ds:schemaRefs>
    <ds:schemaRef ds:uri="http://schemas.microsoft.com/sharepoint/v3/contenttype/forms"/>
  </ds:schemaRefs>
</ds:datastoreItem>
</file>

<file path=customXml/itemProps2.xml><?xml version="1.0" encoding="utf-8"?>
<ds:datastoreItem xmlns:ds="http://schemas.openxmlformats.org/officeDocument/2006/customXml" ds:itemID="{438F5A3C-9CBD-40C6-A478-477675752E35}">
  <ds:schemaRefs>
    <ds:schemaRef ds:uri="http://schemas.microsoft.com/office/2006/metadata/properties"/>
    <ds:schemaRef ds:uri="http://schemas.microsoft.com/office/infopath/2007/PartnerControls"/>
    <ds:schemaRef ds:uri="http://schemas.microsoft.com/sharepoint/v3"/>
    <ds:schemaRef ds:uri="670f2bc3-833b-4a76-b13f-f7d6db0b8f4d"/>
    <ds:schemaRef ds:uri="b2855774-7864-472c-b53f-a1c9f38f1d59"/>
    <ds:schemaRef ds:uri="230e9df3-be65-4c73-a93b-d1236ebd677e"/>
  </ds:schemaRefs>
</ds:datastoreItem>
</file>

<file path=customXml/itemProps3.xml><?xml version="1.0" encoding="utf-8"?>
<ds:datastoreItem xmlns:ds="http://schemas.openxmlformats.org/officeDocument/2006/customXml" ds:itemID="{7696BF84-B355-41EC-999F-C17309FA8D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855774-7864-472c-b53f-a1c9f38f1d59"/>
    <ds:schemaRef ds:uri="efef0bc2-39c0-4cbc-8b06-a8fa4d6f3c4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1716</TotalTime>
  <Words>2200</Words>
  <Application>Microsoft Office PowerPoint</Application>
  <PresentationFormat>Widescreen</PresentationFormat>
  <Paragraphs>251</Paragraphs>
  <Slides>25</Slides>
  <Notes>22</Notes>
  <HiddenSlides>13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Consolas</vt:lpstr>
      <vt:lpstr>Segoe UI</vt:lpstr>
      <vt:lpstr>Segoe UI Light</vt:lpstr>
      <vt:lpstr>Segoe UI Semibold</vt:lpstr>
      <vt:lpstr>Segoe UI Semilight</vt:lpstr>
      <vt:lpstr>Wingdings</vt:lpstr>
      <vt:lpstr>Dynamics 365</vt:lpstr>
      <vt:lpstr>1_BA PowerPlatofrm Template Lines 090220</vt:lpstr>
      <vt:lpstr>1_BA PowerPlatofrm Template Lines 083120</vt:lpstr>
      <vt:lpstr>MBS_Template_16x9_Purple</vt:lpstr>
      <vt:lpstr>App in a Day Microsoft Power Platform</vt:lpstr>
      <vt:lpstr>PowerPoint Presentation</vt:lpstr>
      <vt:lpstr>Power Apps  Empower everyone to create apps to solve business challenges </vt:lpstr>
      <vt:lpstr>Types of Power Apps</vt:lpstr>
      <vt:lpstr>Power Automate  Yesim business processes across Power Platform  </vt:lpstr>
      <vt:lpstr>PowerPoint Presentation</vt:lpstr>
      <vt:lpstr>Business scenario</vt:lpstr>
      <vt:lpstr>Lab objectives</vt:lpstr>
      <vt:lpstr>Lab content</vt:lpstr>
      <vt:lpstr>Pre-requisites</vt:lpstr>
      <vt:lpstr>Provision environment and Dataverse</vt:lpstr>
      <vt:lpstr>Lab overview</vt:lpstr>
      <vt:lpstr>Hands-on-lab 1</vt:lpstr>
      <vt:lpstr>Module 1:Learning objectives</vt:lpstr>
      <vt:lpstr>Hands-on-lab 2 </vt:lpstr>
      <vt:lpstr>Module 2: Learning objectives</vt:lpstr>
      <vt:lpstr>Hands-on-lab 3</vt:lpstr>
      <vt:lpstr>Module 3: Learning objectives</vt:lpstr>
      <vt:lpstr>Hands-on-lab 4</vt:lpstr>
      <vt:lpstr>Module 4: Learning objectives</vt:lpstr>
      <vt:lpstr>Next steps -  Build Your Own Power Apps Solutions </vt:lpstr>
      <vt:lpstr>Crisis response labs</vt:lpstr>
      <vt:lpstr>Feedback   Form</vt:lpstr>
      <vt:lpstr>Learning resources and Customer stories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Yana Berkovich</dc:creator>
  <cp:lastModifiedBy>Tc. Mohd Amirol Bin Ahmad</cp:lastModifiedBy>
  <cp:revision>74</cp:revision>
  <dcterms:created xsi:type="dcterms:W3CDTF">2020-02-26T19:44:54Z</dcterms:created>
  <dcterms:modified xsi:type="dcterms:W3CDTF">2023-03-23T16:25:07Z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yaberkov@microsoft.com</vt:lpwstr>
  </property>
  <property fmtid="{D5CDD505-2E9C-101B-9397-08002B2CF9AE}" pid="5" name="MSIP_Label_f42aa342-8706-4288-bd11-ebb85995028c_SetDate">
    <vt:lpwstr>2020-02-26T19:54:19.0538122Z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46ec259e-142c-4da3-9d13-897b9f37fdef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0x010100CE9BD5E2DAB4FB40A2EA7E8D43D511D7</vt:lpwstr>
  </property>
</Properties>
</file>